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0" r:id="rId1"/>
  </p:sldMasterIdLst>
  <p:notesMasterIdLst>
    <p:notesMasterId r:id="rId14"/>
  </p:notesMasterIdLst>
  <p:sldIdLst>
    <p:sldId id="256" r:id="rId2"/>
    <p:sldId id="257" r:id="rId3"/>
    <p:sldId id="267" r:id="rId4"/>
    <p:sldId id="258" r:id="rId5"/>
    <p:sldId id="260" r:id="rId6"/>
    <p:sldId id="259"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030" autoAdjust="0"/>
  </p:normalViewPr>
  <p:slideViewPr>
    <p:cSldViewPr snapToGrid="0">
      <p:cViewPr varScale="1">
        <p:scale>
          <a:sx n="89" d="100"/>
          <a:sy n="89" d="100"/>
        </p:scale>
        <p:origin x="1296"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19B7DA-318E-4A84-86D5-A7B02D328740}" type="doc">
      <dgm:prSet loTypeId="urn:microsoft.com/office/officeart/2005/8/layout/hierarchy1" loCatId="Inbox" qsTypeId="urn:microsoft.com/office/officeart/2005/8/quickstyle/simple4" qsCatId="simple" csTypeId="urn:microsoft.com/office/officeart/2005/8/colors/accent2_4" csCatId="accent2"/>
      <dgm:spPr/>
      <dgm:t>
        <a:bodyPr/>
        <a:lstStyle/>
        <a:p>
          <a:endParaRPr lang="en-US"/>
        </a:p>
      </dgm:t>
    </dgm:pt>
    <dgm:pt modelId="{9C1340A8-3C2B-4A30-A19F-455C8237BEF7}">
      <dgm:prSet/>
      <dgm:spPr/>
      <dgm:t>
        <a:bodyPr/>
        <a:lstStyle/>
        <a:p>
          <a:r>
            <a:rPr lang="en-IE" dirty="0"/>
            <a:t>Pathfinding</a:t>
          </a:r>
          <a:endParaRPr lang="en-US" dirty="0"/>
        </a:p>
      </dgm:t>
    </dgm:pt>
    <dgm:pt modelId="{9C735421-333A-48CD-9643-BFFBE13E52EC}" type="parTrans" cxnId="{D405450A-D100-40ED-A645-DDF6DBC1AD82}">
      <dgm:prSet/>
      <dgm:spPr/>
      <dgm:t>
        <a:bodyPr/>
        <a:lstStyle/>
        <a:p>
          <a:endParaRPr lang="en-US"/>
        </a:p>
      </dgm:t>
    </dgm:pt>
    <dgm:pt modelId="{4A66FDC1-72B8-42A6-99D6-D84A353B1D35}" type="sibTrans" cxnId="{D405450A-D100-40ED-A645-DDF6DBC1AD82}">
      <dgm:prSet/>
      <dgm:spPr/>
      <dgm:t>
        <a:bodyPr/>
        <a:lstStyle/>
        <a:p>
          <a:endParaRPr lang="en-US"/>
        </a:p>
      </dgm:t>
    </dgm:pt>
    <dgm:pt modelId="{C10616A2-3250-44B4-9484-EF90020DECA4}">
      <dgm:prSet/>
      <dgm:spPr/>
      <dgm:t>
        <a:bodyPr/>
        <a:lstStyle/>
        <a:p>
          <a:r>
            <a:rPr lang="en-IE" dirty="0"/>
            <a:t>Behaviour</a:t>
          </a:r>
          <a:endParaRPr lang="en-US" dirty="0"/>
        </a:p>
      </dgm:t>
    </dgm:pt>
    <dgm:pt modelId="{61B4941C-539A-4FD6-B310-5E4F8648EB57}" type="parTrans" cxnId="{47B28515-C5C6-4E76-87D5-305D52D3A0E9}">
      <dgm:prSet/>
      <dgm:spPr/>
      <dgm:t>
        <a:bodyPr/>
        <a:lstStyle/>
        <a:p>
          <a:endParaRPr lang="en-US"/>
        </a:p>
      </dgm:t>
    </dgm:pt>
    <dgm:pt modelId="{9DA6DD85-BA05-4507-B50A-AA884104D0D8}" type="sibTrans" cxnId="{47B28515-C5C6-4E76-87D5-305D52D3A0E9}">
      <dgm:prSet/>
      <dgm:spPr/>
      <dgm:t>
        <a:bodyPr/>
        <a:lstStyle/>
        <a:p>
          <a:endParaRPr lang="en-US"/>
        </a:p>
      </dgm:t>
    </dgm:pt>
    <dgm:pt modelId="{FF166287-E6D6-4A08-BCAC-372F734DD262}" type="pres">
      <dgm:prSet presAssocID="{0719B7DA-318E-4A84-86D5-A7B02D328740}" presName="hierChild1" presStyleCnt="0">
        <dgm:presLayoutVars>
          <dgm:chPref val="1"/>
          <dgm:dir/>
          <dgm:animOne val="branch"/>
          <dgm:animLvl val="lvl"/>
          <dgm:resizeHandles/>
        </dgm:presLayoutVars>
      </dgm:prSet>
      <dgm:spPr/>
    </dgm:pt>
    <dgm:pt modelId="{2E658BE6-509E-4065-8BAA-8A723AEC596C}" type="pres">
      <dgm:prSet presAssocID="{9C1340A8-3C2B-4A30-A19F-455C8237BEF7}" presName="hierRoot1" presStyleCnt="0"/>
      <dgm:spPr/>
    </dgm:pt>
    <dgm:pt modelId="{63CD2836-8C18-4477-9E25-CEFD94B19F9F}" type="pres">
      <dgm:prSet presAssocID="{9C1340A8-3C2B-4A30-A19F-455C8237BEF7}" presName="composite" presStyleCnt="0"/>
      <dgm:spPr/>
    </dgm:pt>
    <dgm:pt modelId="{DA929F9D-00D4-4391-A278-C5136F3DA67A}" type="pres">
      <dgm:prSet presAssocID="{9C1340A8-3C2B-4A30-A19F-455C8237BEF7}" presName="background" presStyleLbl="node0" presStyleIdx="0" presStyleCnt="2"/>
      <dgm:spPr>
        <a:solidFill>
          <a:schemeClr val="accent1">
            <a:lumMod val="75000"/>
          </a:schemeClr>
        </a:solidFill>
      </dgm:spPr>
    </dgm:pt>
    <dgm:pt modelId="{30A772DD-BED5-4A30-A41A-AB64AEBDC0DA}" type="pres">
      <dgm:prSet presAssocID="{9C1340A8-3C2B-4A30-A19F-455C8237BEF7}" presName="text" presStyleLbl="fgAcc0" presStyleIdx="0" presStyleCnt="2">
        <dgm:presLayoutVars>
          <dgm:chPref val="3"/>
        </dgm:presLayoutVars>
      </dgm:prSet>
      <dgm:spPr/>
    </dgm:pt>
    <dgm:pt modelId="{1EBD4513-AA65-4095-979F-31C16E8BDE91}" type="pres">
      <dgm:prSet presAssocID="{9C1340A8-3C2B-4A30-A19F-455C8237BEF7}" presName="hierChild2" presStyleCnt="0"/>
      <dgm:spPr/>
    </dgm:pt>
    <dgm:pt modelId="{A561601E-4AC0-438A-848C-DBCBF727046F}" type="pres">
      <dgm:prSet presAssocID="{C10616A2-3250-44B4-9484-EF90020DECA4}" presName="hierRoot1" presStyleCnt="0"/>
      <dgm:spPr/>
    </dgm:pt>
    <dgm:pt modelId="{A91AAE3E-3588-4E4C-B1C7-D5DD492A0EF6}" type="pres">
      <dgm:prSet presAssocID="{C10616A2-3250-44B4-9484-EF90020DECA4}" presName="composite" presStyleCnt="0"/>
      <dgm:spPr/>
    </dgm:pt>
    <dgm:pt modelId="{3FC7280C-1FB3-49C5-B01A-AFB54617CFB4}" type="pres">
      <dgm:prSet presAssocID="{C10616A2-3250-44B4-9484-EF90020DECA4}" presName="background" presStyleLbl="node0" presStyleIdx="1" presStyleCnt="2"/>
      <dgm:spPr>
        <a:solidFill>
          <a:schemeClr val="accent1">
            <a:lumMod val="50000"/>
          </a:schemeClr>
        </a:solidFill>
      </dgm:spPr>
    </dgm:pt>
    <dgm:pt modelId="{E285258B-1CA6-4855-9852-4B09B56D903C}" type="pres">
      <dgm:prSet presAssocID="{C10616A2-3250-44B4-9484-EF90020DECA4}" presName="text" presStyleLbl="fgAcc0" presStyleIdx="1" presStyleCnt="2">
        <dgm:presLayoutVars>
          <dgm:chPref val="3"/>
        </dgm:presLayoutVars>
      </dgm:prSet>
      <dgm:spPr/>
    </dgm:pt>
    <dgm:pt modelId="{718A7210-61B5-45D6-89B9-D0E5E06B2BA0}" type="pres">
      <dgm:prSet presAssocID="{C10616A2-3250-44B4-9484-EF90020DECA4}" presName="hierChild2" presStyleCnt="0"/>
      <dgm:spPr/>
    </dgm:pt>
  </dgm:ptLst>
  <dgm:cxnLst>
    <dgm:cxn modelId="{D405450A-D100-40ED-A645-DDF6DBC1AD82}" srcId="{0719B7DA-318E-4A84-86D5-A7B02D328740}" destId="{9C1340A8-3C2B-4A30-A19F-455C8237BEF7}" srcOrd="0" destOrd="0" parTransId="{9C735421-333A-48CD-9643-BFFBE13E52EC}" sibTransId="{4A66FDC1-72B8-42A6-99D6-D84A353B1D35}"/>
    <dgm:cxn modelId="{47B28515-C5C6-4E76-87D5-305D52D3A0E9}" srcId="{0719B7DA-318E-4A84-86D5-A7B02D328740}" destId="{C10616A2-3250-44B4-9484-EF90020DECA4}" srcOrd="1" destOrd="0" parTransId="{61B4941C-539A-4FD6-B310-5E4F8648EB57}" sibTransId="{9DA6DD85-BA05-4507-B50A-AA884104D0D8}"/>
    <dgm:cxn modelId="{49B80A85-3242-433B-B5F9-FCA9E340E0CD}" type="presOf" srcId="{C10616A2-3250-44B4-9484-EF90020DECA4}" destId="{E285258B-1CA6-4855-9852-4B09B56D903C}" srcOrd="0" destOrd="0" presId="urn:microsoft.com/office/officeart/2005/8/layout/hierarchy1"/>
    <dgm:cxn modelId="{870BFF86-5B18-4329-A638-D289E7CEC447}" type="presOf" srcId="{0719B7DA-318E-4A84-86D5-A7B02D328740}" destId="{FF166287-E6D6-4A08-BCAC-372F734DD262}" srcOrd="0" destOrd="0" presId="urn:microsoft.com/office/officeart/2005/8/layout/hierarchy1"/>
    <dgm:cxn modelId="{26F584FD-EDA6-4A15-A840-7D802B973F1D}" type="presOf" srcId="{9C1340A8-3C2B-4A30-A19F-455C8237BEF7}" destId="{30A772DD-BED5-4A30-A41A-AB64AEBDC0DA}" srcOrd="0" destOrd="0" presId="urn:microsoft.com/office/officeart/2005/8/layout/hierarchy1"/>
    <dgm:cxn modelId="{5A3C9886-E8D3-4802-A3F0-ECAC3FA4CC66}" type="presParOf" srcId="{FF166287-E6D6-4A08-BCAC-372F734DD262}" destId="{2E658BE6-509E-4065-8BAA-8A723AEC596C}" srcOrd="0" destOrd="0" presId="urn:microsoft.com/office/officeart/2005/8/layout/hierarchy1"/>
    <dgm:cxn modelId="{38369CAB-074A-4812-B302-4309288B516D}" type="presParOf" srcId="{2E658BE6-509E-4065-8BAA-8A723AEC596C}" destId="{63CD2836-8C18-4477-9E25-CEFD94B19F9F}" srcOrd="0" destOrd="0" presId="urn:microsoft.com/office/officeart/2005/8/layout/hierarchy1"/>
    <dgm:cxn modelId="{0253CCDF-6846-44A9-9623-F62B498A7BCD}" type="presParOf" srcId="{63CD2836-8C18-4477-9E25-CEFD94B19F9F}" destId="{DA929F9D-00D4-4391-A278-C5136F3DA67A}" srcOrd="0" destOrd="0" presId="urn:microsoft.com/office/officeart/2005/8/layout/hierarchy1"/>
    <dgm:cxn modelId="{7AE1AFB2-C9A4-4A41-AFA1-D2B2208CB337}" type="presParOf" srcId="{63CD2836-8C18-4477-9E25-CEFD94B19F9F}" destId="{30A772DD-BED5-4A30-A41A-AB64AEBDC0DA}" srcOrd="1" destOrd="0" presId="urn:microsoft.com/office/officeart/2005/8/layout/hierarchy1"/>
    <dgm:cxn modelId="{8AFBD27A-F0E4-4DFE-8A3D-4FC092515AB0}" type="presParOf" srcId="{2E658BE6-509E-4065-8BAA-8A723AEC596C}" destId="{1EBD4513-AA65-4095-979F-31C16E8BDE91}" srcOrd="1" destOrd="0" presId="urn:microsoft.com/office/officeart/2005/8/layout/hierarchy1"/>
    <dgm:cxn modelId="{623E0EFD-953F-4B96-9B53-F545DFB2E300}" type="presParOf" srcId="{FF166287-E6D6-4A08-BCAC-372F734DD262}" destId="{A561601E-4AC0-438A-848C-DBCBF727046F}" srcOrd="1" destOrd="0" presId="urn:microsoft.com/office/officeart/2005/8/layout/hierarchy1"/>
    <dgm:cxn modelId="{3D09B6C5-A860-4DE1-93FC-3B49AFD63847}" type="presParOf" srcId="{A561601E-4AC0-438A-848C-DBCBF727046F}" destId="{A91AAE3E-3588-4E4C-B1C7-D5DD492A0EF6}" srcOrd="0" destOrd="0" presId="urn:microsoft.com/office/officeart/2005/8/layout/hierarchy1"/>
    <dgm:cxn modelId="{5FB379D0-C699-41E4-9871-A7469B3F93D3}" type="presParOf" srcId="{A91AAE3E-3588-4E4C-B1C7-D5DD492A0EF6}" destId="{3FC7280C-1FB3-49C5-B01A-AFB54617CFB4}" srcOrd="0" destOrd="0" presId="urn:microsoft.com/office/officeart/2005/8/layout/hierarchy1"/>
    <dgm:cxn modelId="{7E4DD6DF-D055-4860-9B78-8BBD352343F4}" type="presParOf" srcId="{A91AAE3E-3588-4E4C-B1C7-D5DD492A0EF6}" destId="{E285258B-1CA6-4855-9852-4B09B56D903C}" srcOrd="1" destOrd="0" presId="urn:microsoft.com/office/officeart/2005/8/layout/hierarchy1"/>
    <dgm:cxn modelId="{DBB8543F-D6B7-4457-8D66-DEE8D44CB0FB}" type="presParOf" srcId="{A561601E-4AC0-438A-848C-DBCBF727046F}" destId="{718A7210-61B5-45D6-89B9-D0E5E06B2BA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FD5060-DD8D-4963-8A2E-2929E5BA8B2B}"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495593AA-6931-4B7A-8763-E69CA7C5D601}">
      <dgm:prSet phldrT="[Text]"/>
      <dgm:spPr/>
      <dgm:t>
        <a:bodyPr/>
        <a:lstStyle/>
        <a:p>
          <a:r>
            <a:rPr lang="en-US" dirty="0"/>
            <a:t> </a:t>
          </a:r>
        </a:p>
      </dgm:t>
    </dgm:pt>
    <dgm:pt modelId="{6252270C-4BA9-48AF-957D-A1592D047912}" type="sibTrans" cxnId="{F440214C-D684-4F0A-8E93-5E53EFB0D337}">
      <dgm:prSet/>
      <dgm:spPr>
        <a:blipFill rotWithShape="1">
          <a:blip xmlns:r="http://schemas.openxmlformats.org/officeDocument/2006/relationships" r:embed="rId1">
            <a:extLst>
              <a:ext uri="{BEBA8EAE-BF5A-486C-A8C5-ECC9F3942E4B}">
                <a14:imgProps xmlns:a14="http://schemas.microsoft.com/office/drawing/2010/main">
                  <a14:imgLayer r:embed="rId2">
                    <a14:imgEffect>
                      <a14:artisticGlowEdges/>
                    </a14:imgEffect>
                  </a14:imgLayer>
                </a14:imgProps>
              </a:ext>
              <a:ext uri="{28A0092B-C50C-407E-A947-70E740481C1C}">
                <a14:useLocalDpi xmlns:a14="http://schemas.microsoft.com/office/drawing/2010/main" val="0"/>
              </a:ext>
            </a:extLst>
          </a:blip>
          <a:srcRect/>
          <a:stretch>
            <a:fillRect l="-32000" r="-32000"/>
          </a:stretch>
        </a:blipFill>
        <a:scene3d>
          <a:camera prst="perspectiveRight"/>
          <a:lightRig rig="threePt" dir="t"/>
        </a:scene3d>
      </dgm:spPr>
      <dgm:t>
        <a:bodyPr/>
        <a:lstStyle/>
        <a:p>
          <a:endParaRPr lang="en-US"/>
        </a:p>
      </dgm:t>
    </dgm:pt>
    <dgm:pt modelId="{87D0E6B7-BF3E-4DA9-955B-39CA210EFB9E}" type="parTrans" cxnId="{F440214C-D684-4F0A-8E93-5E53EFB0D337}">
      <dgm:prSet/>
      <dgm:spPr/>
      <dgm:t>
        <a:bodyPr/>
        <a:lstStyle/>
        <a:p>
          <a:endParaRPr lang="en-US"/>
        </a:p>
      </dgm:t>
    </dgm:pt>
    <dgm:pt modelId="{CCA20407-68F7-4A4F-A1C7-57685DD45BD8}" type="pres">
      <dgm:prSet presAssocID="{31FD5060-DD8D-4963-8A2E-2929E5BA8B2B}" presName="Name0" presStyleCnt="0">
        <dgm:presLayoutVars>
          <dgm:dir/>
        </dgm:presLayoutVars>
      </dgm:prSet>
      <dgm:spPr/>
    </dgm:pt>
    <dgm:pt modelId="{029D5908-70AC-4304-9648-CD32F30B1F61}" type="pres">
      <dgm:prSet presAssocID="{6252270C-4BA9-48AF-957D-A1592D047912}" presName="picture_1" presStyleLbl="bgImgPlace1" presStyleIdx="0" presStyleCnt="1" custScaleX="122344"/>
      <dgm:spPr/>
    </dgm:pt>
    <dgm:pt modelId="{16ABC6BC-7271-46B8-A1DE-CEC663ABC04F}" type="pres">
      <dgm:prSet presAssocID="{495593AA-6931-4B7A-8763-E69CA7C5D601}" presName="text_1" presStyleLbl="node1" presStyleIdx="0" presStyleCnt="0">
        <dgm:presLayoutVars>
          <dgm:bulletEnabled val="1"/>
        </dgm:presLayoutVars>
      </dgm:prSet>
      <dgm:spPr/>
    </dgm:pt>
    <dgm:pt modelId="{986E29C1-7EEB-40E9-9F08-F94BAD550EC3}" type="pres">
      <dgm:prSet presAssocID="{31FD5060-DD8D-4963-8A2E-2929E5BA8B2B}" presName="maxNode" presStyleCnt="0"/>
      <dgm:spPr/>
    </dgm:pt>
    <dgm:pt modelId="{CBABEF15-2879-4EF4-AE60-525DF663964C}" type="pres">
      <dgm:prSet presAssocID="{31FD5060-DD8D-4963-8A2E-2929E5BA8B2B}" presName="Name33" presStyleCnt="0"/>
      <dgm:spPr/>
    </dgm:pt>
  </dgm:ptLst>
  <dgm:cxnLst>
    <dgm:cxn modelId="{20822710-81B8-4CF5-A0B9-22EAE0156EF4}" type="presOf" srcId="{6252270C-4BA9-48AF-957D-A1592D047912}" destId="{029D5908-70AC-4304-9648-CD32F30B1F61}" srcOrd="0" destOrd="0" presId="urn:microsoft.com/office/officeart/2008/layout/AccentedPicture"/>
    <dgm:cxn modelId="{53907130-D7FA-41F0-B272-DE12BBBDADAD}" type="presOf" srcId="{495593AA-6931-4B7A-8763-E69CA7C5D601}" destId="{16ABC6BC-7271-46B8-A1DE-CEC663ABC04F}" srcOrd="0" destOrd="0" presId="urn:microsoft.com/office/officeart/2008/layout/AccentedPicture"/>
    <dgm:cxn modelId="{F440214C-D684-4F0A-8E93-5E53EFB0D337}" srcId="{31FD5060-DD8D-4963-8A2E-2929E5BA8B2B}" destId="{495593AA-6931-4B7A-8763-E69CA7C5D601}" srcOrd="0" destOrd="0" parTransId="{87D0E6B7-BF3E-4DA9-955B-39CA210EFB9E}" sibTransId="{6252270C-4BA9-48AF-957D-A1592D047912}"/>
    <dgm:cxn modelId="{662B4C80-565E-4CC2-B343-371471D18527}" type="presOf" srcId="{31FD5060-DD8D-4963-8A2E-2929E5BA8B2B}" destId="{CCA20407-68F7-4A4F-A1C7-57685DD45BD8}" srcOrd="0" destOrd="0" presId="urn:microsoft.com/office/officeart/2008/layout/AccentedPicture"/>
    <dgm:cxn modelId="{F55D64D6-306C-47F5-BA67-37AAB14C73F7}" type="presParOf" srcId="{CCA20407-68F7-4A4F-A1C7-57685DD45BD8}" destId="{029D5908-70AC-4304-9648-CD32F30B1F61}" srcOrd="0" destOrd="0" presId="urn:microsoft.com/office/officeart/2008/layout/AccentedPicture"/>
    <dgm:cxn modelId="{01595DAC-3B30-48C3-AC81-38043EF989B6}" type="presParOf" srcId="{CCA20407-68F7-4A4F-A1C7-57685DD45BD8}" destId="{16ABC6BC-7271-46B8-A1DE-CEC663ABC04F}" srcOrd="1" destOrd="0" presId="urn:microsoft.com/office/officeart/2008/layout/AccentedPicture"/>
    <dgm:cxn modelId="{B88A4D8B-DD3C-45CE-B9DA-0B92AFD6C973}" type="presParOf" srcId="{CCA20407-68F7-4A4F-A1C7-57685DD45BD8}" destId="{986E29C1-7EEB-40E9-9F08-F94BAD550EC3}" srcOrd="2" destOrd="0" presId="urn:microsoft.com/office/officeart/2008/layout/AccentedPicture"/>
    <dgm:cxn modelId="{87254EEE-802F-42ED-878A-3055DCCBB066}" type="presParOf" srcId="{986E29C1-7EEB-40E9-9F08-F94BAD550EC3}" destId="{CBABEF15-2879-4EF4-AE60-525DF663964C}"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29F9D-00D4-4391-A278-C5136F3DA67A}">
      <dsp:nvSpPr>
        <dsp:cNvPr id="0" name=""/>
        <dsp:cNvSpPr/>
      </dsp:nvSpPr>
      <dsp:spPr>
        <a:xfrm>
          <a:off x="1283" y="408925"/>
          <a:ext cx="4505585" cy="2861046"/>
        </a:xfrm>
        <a:prstGeom prst="roundRect">
          <a:avLst>
            <a:gd name="adj" fmla="val 1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0A772DD-BED5-4A30-A41A-AB64AEBDC0DA}">
      <dsp:nvSpPr>
        <dsp:cNvPr id="0" name=""/>
        <dsp:cNvSpPr/>
      </dsp:nvSpPr>
      <dsp:spPr>
        <a:xfrm>
          <a:off x="501904" y="884515"/>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E" sz="6500" kern="1200" dirty="0"/>
            <a:t>Pathfinding</a:t>
          </a:r>
          <a:endParaRPr lang="en-US" sz="6500" kern="1200" dirty="0"/>
        </a:p>
      </dsp:txBody>
      <dsp:txXfrm>
        <a:off x="585701" y="968312"/>
        <a:ext cx="4337991" cy="2693452"/>
      </dsp:txXfrm>
    </dsp:sp>
    <dsp:sp modelId="{3FC7280C-1FB3-49C5-B01A-AFB54617CFB4}">
      <dsp:nvSpPr>
        <dsp:cNvPr id="0" name=""/>
        <dsp:cNvSpPr/>
      </dsp:nvSpPr>
      <dsp:spPr>
        <a:xfrm>
          <a:off x="5508110" y="408925"/>
          <a:ext cx="4505585" cy="2861046"/>
        </a:xfrm>
        <a:prstGeom prst="roundRect">
          <a:avLst>
            <a:gd name="adj" fmla="val 10000"/>
          </a:avLst>
        </a:prstGeom>
        <a:solidFill>
          <a:schemeClr val="accent1">
            <a:lumMod val="50000"/>
          </a:schemeClr>
        </a:solidFill>
        <a:ln>
          <a:noFill/>
        </a:ln>
        <a:effectLst/>
      </dsp:spPr>
      <dsp:style>
        <a:lnRef idx="0">
          <a:scrgbClr r="0" g="0" b="0"/>
        </a:lnRef>
        <a:fillRef idx="3">
          <a:scrgbClr r="0" g="0" b="0"/>
        </a:fillRef>
        <a:effectRef idx="2">
          <a:scrgbClr r="0" g="0" b="0"/>
        </a:effectRef>
        <a:fontRef idx="minor">
          <a:schemeClr val="lt1"/>
        </a:fontRef>
      </dsp:style>
    </dsp:sp>
    <dsp:sp modelId="{E285258B-1CA6-4855-9852-4B09B56D903C}">
      <dsp:nvSpPr>
        <dsp:cNvPr id="0" name=""/>
        <dsp:cNvSpPr/>
      </dsp:nvSpPr>
      <dsp:spPr>
        <a:xfrm>
          <a:off x="6008730" y="884515"/>
          <a:ext cx="4505585" cy="2861046"/>
        </a:xfrm>
        <a:prstGeom prst="roundRect">
          <a:avLst>
            <a:gd name="adj" fmla="val 10000"/>
          </a:avLst>
        </a:prstGeom>
        <a:solidFill>
          <a:schemeClr val="lt1">
            <a:alpha val="90000"/>
            <a:hueOff val="0"/>
            <a:satOff val="0"/>
            <a:lumOff val="0"/>
            <a:alphaOff val="0"/>
          </a:schemeClr>
        </a:solid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E" sz="6500" kern="1200" dirty="0"/>
            <a:t>Behaviour</a:t>
          </a:r>
          <a:endParaRPr lang="en-US" sz="6500" kern="1200" dirty="0"/>
        </a:p>
      </dsp:txBody>
      <dsp:txXfrm>
        <a:off x="6092527" y="968312"/>
        <a:ext cx="4337991" cy="2693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D5908-70AC-4304-9648-CD32F30B1F61}">
      <dsp:nvSpPr>
        <dsp:cNvPr id="0" name=""/>
        <dsp:cNvSpPr/>
      </dsp:nvSpPr>
      <dsp:spPr>
        <a:xfrm>
          <a:off x="364069" y="0"/>
          <a:ext cx="3737982" cy="3897073"/>
        </a:xfrm>
        <a:prstGeom prst="round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artisticGlowEdges/>
                    </a14:imgEffect>
                  </a14:imgLayer>
                </a14:imgProps>
              </a:ex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a:scene3d>
          <a:camera prst="perspectiveRight"/>
          <a:lightRig rig="threePt" dir="t"/>
        </a:scene3d>
      </dsp:spPr>
      <dsp:style>
        <a:lnRef idx="2">
          <a:scrgbClr r="0" g="0" b="0"/>
        </a:lnRef>
        <a:fillRef idx="1">
          <a:scrgbClr r="0" g="0" b="0"/>
        </a:fillRef>
        <a:effectRef idx="0">
          <a:scrgbClr r="0" g="0" b="0"/>
        </a:effectRef>
        <a:fontRef idx="minor"/>
      </dsp:style>
    </dsp:sp>
    <dsp:sp modelId="{16ABC6BC-7271-46B8-A1DE-CEC663ABC04F}">
      <dsp:nvSpPr>
        <dsp:cNvPr id="0" name=""/>
        <dsp:cNvSpPr/>
      </dsp:nvSpPr>
      <dsp:spPr>
        <a:xfrm>
          <a:off x="827620" y="1558829"/>
          <a:ext cx="2352585" cy="23382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marL="0" lvl="0" indent="0" algn="l" defTabSz="2889250">
            <a:lnSpc>
              <a:spcPct val="90000"/>
            </a:lnSpc>
            <a:spcBef>
              <a:spcPct val="0"/>
            </a:spcBef>
            <a:spcAft>
              <a:spcPct val="35000"/>
            </a:spcAft>
            <a:buNone/>
          </a:pPr>
          <a:r>
            <a:rPr lang="en-US" sz="6500" kern="1200" dirty="0"/>
            <a:t> </a:t>
          </a:r>
        </a:p>
      </dsp:txBody>
      <dsp:txXfrm>
        <a:off x="827620" y="1558829"/>
        <a:ext cx="2352585" cy="233824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96EBC-6160-4F28-BAE3-DF2B97D0DCAF}" type="datetimeFigureOut">
              <a:rPr lang="en-IE" smtClean="0"/>
              <a:t>27/11/2017</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A16C5-A4D7-4499-AD65-B02C103C4B17}" type="slidenum">
              <a:rPr lang="en-IE" smtClean="0"/>
              <a:t>‹#›</a:t>
            </a:fld>
            <a:endParaRPr lang="en-IE"/>
          </a:p>
        </p:txBody>
      </p:sp>
    </p:spTree>
    <p:extLst>
      <p:ext uri="{BB962C8B-B14F-4D97-AF65-F5344CB8AC3E}">
        <p14:creationId xmlns:p14="http://schemas.microsoft.com/office/powerpoint/2010/main" val="655710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omputer_scientis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Edsger_W._Dijkstr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Present yourself and the topic of your presentation.</a:t>
            </a:r>
          </a:p>
        </p:txBody>
      </p:sp>
      <p:sp>
        <p:nvSpPr>
          <p:cNvPr id="4" name="Slide Number Placeholder 3"/>
          <p:cNvSpPr>
            <a:spLocks noGrp="1"/>
          </p:cNvSpPr>
          <p:nvPr>
            <p:ph type="sldNum" sz="quarter" idx="10"/>
          </p:nvPr>
        </p:nvSpPr>
        <p:spPr/>
        <p:txBody>
          <a:bodyPr/>
          <a:lstStyle/>
          <a:p>
            <a:fld id="{F2FA16C5-A4D7-4499-AD65-B02C103C4B17}" type="slidenum">
              <a:rPr lang="en-IE" smtClean="0"/>
              <a:t>1</a:t>
            </a:fld>
            <a:endParaRPr lang="en-IE"/>
          </a:p>
        </p:txBody>
      </p:sp>
    </p:spTree>
    <p:extLst>
      <p:ext uri="{BB962C8B-B14F-4D97-AF65-F5344CB8AC3E}">
        <p14:creationId xmlns:p14="http://schemas.microsoft.com/office/powerpoint/2010/main" val="605031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Explain the concept of perfect and imperfect knowledge.</a:t>
            </a:r>
          </a:p>
        </p:txBody>
      </p:sp>
      <p:sp>
        <p:nvSpPr>
          <p:cNvPr id="4" name="Slide Number Placeholder 3"/>
          <p:cNvSpPr>
            <a:spLocks noGrp="1"/>
          </p:cNvSpPr>
          <p:nvPr>
            <p:ph type="sldNum" sz="quarter" idx="10"/>
          </p:nvPr>
        </p:nvSpPr>
        <p:spPr/>
        <p:txBody>
          <a:bodyPr/>
          <a:lstStyle/>
          <a:p>
            <a:fld id="{F2FA16C5-A4D7-4499-AD65-B02C103C4B17}" type="slidenum">
              <a:rPr lang="en-IE" smtClean="0"/>
              <a:t>10</a:t>
            </a:fld>
            <a:endParaRPr lang="en-IE"/>
          </a:p>
        </p:txBody>
      </p:sp>
    </p:spTree>
    <p:extLst>
      <p:ext uri="{BB962C8B-B14F-4D97-AF65-F5344CB8AC3E}">
        <p14:creationId xmlns:p14="http://schemas.microsoft.com/office/powerpoint/2010/main" val="34724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Explain how to use machine learning to improve behaviour of NPCs.</a:t>
            </a:r>
          </a:p>
          <a:p>
            <a:endParaRPr lang="en-IE" dirty="0"/>
          </a:p>
          <a:p>
            <a:r>
              <a:rPr lang="en-IE" dirty="0" err="1"/>
              <a:t>OpenAI</a:t>
            </a:r>
            <a:r>
              <a:rPr lang="en-IE" dirty="0"/>
              <a:t>, sponsored by Elon Musk among others, developed a bot capable of defeating top players of DOTA 2 (</a:t>
            </a:r>
            <a:r>
              <a:rPr lang="en-IE" dirty="0" err="1"/>
              <a:t>Defense</a:t>
            </a:r>
            <a:r>
              <a:rPr lang="en-IE" dirty="0"/>
              <a:t> of the Ancients). </a:t>
            </a:r>
            <a:r>
              <a:rPr lang="en-IE" dirty="0" err="1"/>
              <a:t>OpenAI’s</a:t>
            </a:r>
            <a:r>
              <a:rPr lang="en-IE" dirty="0"/>
              <a:t> bot uses reinforced machine learning to build a set of strategies and behaviours based on a reward system.  Every time it takes an action the bot is rewarded, its primary goal is to obtain as many rewards as possible and so, every time executes an action, say last hitting a minion, hitting a player the reward is bigger, then when hit or on failing to last-hit it gets a negative reward. After hundreds of thousands of games (against himself) the bot learned a set of patterns to maximize the amount of rewards and how to adapt to a changing environment.</a:t>
            </a:r>
          </a:p>
          <a:p>
            <a:endParaRPr lang="en-IE" dirty="0"/>
          </a:p>
          <a:p>
            <a:r>
              <a:rPr lang="en-IE" dirty="0"/>
              <a:t>- https://blog.openai.com/dota-2/</a:t>
            </a:r>
          </a:p>
        </p:txBody>
      </p:sp>
      <p:sp>
        <p:nvSpPr>
          <p:cNvPr id="4" name="Slide Number Placeholder 3"/>
          <p:cNvSpPr>
            <a:spLocks noGrp="1"/>
          </p:cNvSpPr>
          <p:nvPr>
            <p:ph type="sldNum" sz="quarter" idx="10"/>
          </p:nvPr>
        </p:nvSpPr>
        <p:spPr/>
        <p:txBody>
          <a:bodyPr/>
          <a:lstStyle/>
          <a:p>
            <a:fld id="{F2FA16C5-A4D7-4499-AD65-B02C103C4B17}" type="slidenum">
              <a:rPr lang="en-IE" smtClean="0"/>
              <a:t>11</a:t>
            </a:fld>
            <a:endParaRPr lang="en-IE"/>
          </a:p>
        </p:txBody>
      </p:sp>
    </p:spTree>
    <p:extLst>
      <p:ext uri="{BB962C8B-B14F-4D97-AF65-F5344CB8AC3E}">
        <p14:creationId xmlns:p14="http://schemas.microsoft.com/office/powerpoint/2010/main" val="2484620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10"/>
          </p:nvPr>
        </p:nvSpPr>
        <p:spPr/>
        <p:txBody>
          <a:bodyPr/>
          <a:lstStyle/>
          <a:p>
            <a:fld id="{F2FA16C5-A4D7-4499-AD65-B02C103C4B17}" type="slidenum">
              <a:rPr lang="en-IE" smtClean="0"/>
              <a:t>12</a:t>
            </a:fld>
            <a:endParaRPr lang="en-IE"/>
          </a:p>
        </p:txBody>
      </p:sp>
    </p:spTree>
    <p:extLst>
      <p:ext uri="{BB962C8B-B14F-4D97-AF65-F5344CB8AC3E}">
        <p14:creationId xmlns:p14="http://schemas.microsoft.com/office/powerpoint/2010/main" val="177962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BRIEF STORY OF VIDEOGAMES AND WHY AI IS SO CLOSELY RELATED.</a:t>
            </a:r>
          </a:p>
          <a:p>
            <a:r>
              <a:rPr lang="en-IE" dirty="0"/>
              <a:t>SHOW A COUPLE PICTURES TO SHOW THE DIFFERENCE BETWEEN GAMES THEN AND GAMES NOW.</a:t>
            </a:r>
          </a:p>
          <a:p>
            <a:endParaRPr lang="en-IE" dirty="0"/>
          </a:p>
          <a:p>
            <a:r>
              <a:rPr lang="en-IE" dirty="0"/>
              <a:t>Since the birth of the videogames, as early as the 1950’s until today, the video game industry changed drastically. From the early arcades that popularized videogames until the latest videogames released today, more and more technical advanced allowed video game to grow in size and scope allowing developers today to create what a few years ago seemed impossible. Better graphics, better performances (sometimes) and of course better AI. The gaming industry generates today a revenue of over 212 billion dollars a year, and rises every year.</a:t>
            </a:r>
          </a:p>
          <a:p>
            <a:r>
              <a:rPr lang="en-IE" dirty="0"/>
              <a:t>As we have seen and heard the idea of AI is not new either, brought by Alan Turing and coined in the Dartmouth Conference AI has come a long way since the 50’s often hand in hand with video games.</a:t>
            </a:r>
          </a:p>
          <a:p>
            <a:r>
              <a:rPr lang="en-IE" dirty="0"/>
              <a:t>Video games provide a perfect setting for Artificial Intelligence due to the fact that it is a controlled environment with a set of programmed rules that a computer can understand and can be used to test and develop AI models.</a:t>
            </a:r>
          </a:p>
        </p:txBody>
      </p:sp>
      <p:sp>
        <p:nvSpPr>
          <p:cNvPr id="4" name="Slide Number Placeholder 3"/>
          <p:cNvSpPr>
            <a:spLocks noGrp="1"/>
          </p:cNvSpPr>
          <p:nvPr>
            <p:ph type="sldNum" sz="quarter" idx="10"/>
          </p:nvPr>
        </p:nvSpPr>
        <p:spPr/>
        <p:txBody>
          <a:bodyPr/>
          <a:lstStyle/>
          <a:p>
            <a:fld id="{F2FA16C5-A4D7-4499-AD65-B02C103C4B17}" type="slidenum">
              <a:rPr lang="en-IE" smtClean="0"/>
              <a:t>2</a:t>
            </a:fld>
            <a:endParaRPr lang="en-IE"/>
          </a:p>
        </p:txBody>
      </p:sp>
    </p:spTree>
    <p:extLst>
      <p:ext uri="{BB962C8B-B14F-4D97-AF65-F5344CB8AC3E}">
        <p14:creationId xmlns:p14="http://schemas.microsoft.com/office/powerpoint/2010/main" val="3968994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How and Where does AI apply to video games?</a:t>
            </a:r>
          </a:p>
        </p:txBody>
      </p:sp>
      <p:sp>
        <p:nvSpPr>
          <p:cNvPr id="4" name="Slide Number Placeholder 3"/>
          <p:cNvSpPr>
            <a:spLocks noGrp="1"/>
          </p:cNvSpPr>
          <p:nvPr>
            <p:ph type="sldNum" sz="quarter" idx="10"/>
          </p:nvPr>
        </p:nvSpPr>
        <p:spPr/>
        <p:txBody>
          <a:bodyPr/>
          <a:lstStyle/>
          <a:p>
            <a:fld id="{F2FA16C5-A4D7-4499-AD65-B02C103C4B17}" type="slidenum">
              <a:rPr lang="en-IE" smtClean="0"/>
              <a:t>3</a:t>
            </a:fld>
            <a:endParaRPr lang="en-IE"/>
          </a:p>
        </p:txBody>
      </p:sp>
    </p:spTree>
    <p:extLst>
      <p:ext uri="{BB962C8B-B14F-4D97-AF65-F5344CB8AC3E}">
        <p14:creationId xmlns:p14="http://schemas.microsoft.com/office/powerpoint/2010/main" val="1149490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WHAT IS PATHFINDING?</a:t>
            </a:r>
          </a:p>
          <a:p>
            <a:endParaRPr lang="en-IE" dirty="0"/>
          </a:p>
          <a:p>
            <a:r>
              <a:rPr lang="en-IE" sz="1200" b="0" i="0" u="none" strike="noStrike" kern="1200" baseline="0" dirty="0">
                <a:solidFill>
                  <a:schemeClr val="tx1"/>
                </a:solidFill>
                <a:latin typeface="+mn-lt"/>
                <a:ea typeface="+mn-ea"/>
                <a:cs typeface="+mn-cs"/>
              </a:rPr>
              <a:t>Pathfinding is a technique or a process carried by a software running in a computer from which the shortest path or route between two points is extrapolated. Pathfinding is not only important in video games, but also in other areas such as delivery, transport services and intelligent storage among others.</a:t>
            </a:r>
            <a:endParaRPr lang="en-IE" dirty="0"/>
          </a:p>
        </p:txBody>
      </p:sp>
      <p:sp>
        <p:nvSpPr>
          <p:cNvPr id="4" name="Slide Number Placeholder 3"/>
          <p:cNvSpPr>
            <a:spLocks noGrp="1"/>
          </p:cNvSpPr>
          <p:nvPr>
            <p:ph type="sldNum" sz="quarter" idx="10"/>
          </p:nvPr>
        </p:nvSpPr>
        <p:spPr/>
        <p:txBody>
          <a:bodyPr/>
          <a:lstStyle/>
          <a:p>
            <a:fld id="{F2FA16C5-A4D7-4499-AD65-B02C103C4B17}" type="slidenum">
              <a:rPr lang="en-IE" smtClean="0"/>
              <a:t>4</a:t>
            </a:fld>
            <a:endParaRPr lang="en-IE"/>
          </a:p>
        </p:txBody>
      </p:sp>
    </p:spTree>
    <p:extLst>
      <p:ext uri="{BB962C8B-B14F-4D97-AF65-F5344CB8AC3E}">
        <p14:creationId xmlns:p14="http://schemas.microsoft.com/office/powerpoint/2010/main" val="1655382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Explain how the grid system works.</a:t>
            </a:r>
          </a:p>
          <a:p>
            <a:endParaRPr lang="en-IE" dirty="0"/>
          </a:p>
          <a:p>
            <a:r>
              <a:rPr lang="en-IE" sz="1200" b="0" i="0" u="none" strike="noStrike" kern="1200" baseline="0" dirty="0">
                <a:solidFill>
                  <a:schemeClr val="tx1"/>
                </a:solidFill>
                <a:latin typeface="+mn-lt"/>
                <a:ea typeface="+mn-ea"/>
                <a:cs typeface="+mn-cs"/>
              </a:rPr>
              <a:t>A grid is composed of vertices or points that are connected by edges to represent a graph. In most pathfinding algorithms, the navigation performance is based on the attributes of this graph representation.</a:t>
            </a:r>
          </a:p>
          <a:p>
            <a:r>
              <a:rPr lang="en-IE" sz="1200" b="0" i="1" u="none" strike="noStrike" kern="1200" baseline="0" dirty="0">
                <a:solidFill>
                  <a:schemeClr val="tx1"/>
                </a:solidFill>
                <a:latin typeface="+mn-lt"/>
                <a:ea typeface="+mn-ea"/>
                <a:cs typeface="+mn-cs"/>
              </a:rPr>
              <a:t>Regular Grids. </a:t>
            </a:r>
            <a:r>
              <a:rPr lang="en-IE" sz="1200" b="0" i="0" u="none" strike="noStrike" kern="1200" baseline="0" dirty="0">
                <a:solidFill>
                  <a:schemeClr val="tx1"/>
                </a:solidFill>
                <a:latin typeface="+mn-lt"/>
                <a:ea typeface="+mn-ea"/>
                <a:cs typeface="+mn-cs"/>
              </a:rPr>
              <a:t>Regular grids are one of the most well known graph types and are widely used by computer games developers and roboticists. There are a number of video game developers who have worked in this area, producing games such as Dawn of War 1 and 2, Civilization V, and Company of Heroes; roboticists have employed regular grids in the mars rovers spirit and opportunity. In 2D and 3D environments, regular grids describe tessellations of regular polygons (i.e., equilateral and equiangular polygons). Hexagons, squares, and triangles are the only regular polygons that can be used to tessellate continuous 2D environments.</a:t>
            </a:r>
            <a:endParaRPr lang="en-IE" dirty="0"/>
          </a:p>
        </p:txBody>
      </p:sp>
      <p:sp>
        <p:nvSpPr>
          <p:cNvPr id="4" name="Slide Number Placeholder 3"/>
          <p:cNvSpPr>
            <a:spLocks noGrp="1"/>
          </p:cNvSpPr>
          <p:nvPr>
            <p:ph type="sldNum" sz="quarter" idx="10"/>
          </p:nvPr>
        </p:nvSpPr>
        <p:spPr/>
        <p:txBody>
          <a:bodyPr/>
          <a:lstStyle/>
          <a:p>
            <a:fld id="{F2FA16C5-A4D7-4499-AD65-B02C103C4B17}" type="slidenum">
              <a:rPr lang="en-IE" smtClean="0"/>
              <a:t>5</a:t>
            </a:fld>
            <a:endParaRPr lang="en-IE"/>
          </a:p>
        </p:txBody>
      </p:sp>
    </p:spTree>
    <p:extLst>
      <p:ext uri="{BB962C8B-B14F-4D97-AF65-F5344CB8AC3E}">
        <p14:creationId xmlns:p14="http://schemas.microsoft.com/office/powerpoint/2010/main" val="3843093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EXPLAIN A* ALGORITHM AND DIJKSTRA ALGORITHM</a:t>
            </a:r>
          </a:p>
          <a:p>
            <a:pPr marL="171450" indent="-171450">
              <a:buFontTx/>
              <a:buChar char="-"/>
            </a:pPr>
            <a:r>
              <a:rPr lang="en-IE" dirty="0"/>
              <a:t>https://en.wikipedia.org/wiki/Pathfinding</a:t>
            </a:r>
          </a:p>
          <a:p>
            <a:pPr marL="171450" indent="-171450">
              <a:buFontTx/>
              <a:buChar char="-"/>
            </a:pPr>
            <a:endParaRPr lang="en-IE" dirty="0"/>
          </a:p>
          <a:p>
            <a:pPr marL="0" indent="0">
              <a:buFontTx/>
              <a:buNone/>
            </a:pPr>
            <a:r>
              <a:rPr lang="en-IE" dirty="0"/>
              <a:t>Dijkstra Algorithm was conceived by </a:t>
            </a:r>
            <a:r>
              <a:rPr lang="en-IE" dirty="0">
                <a:hlinkClick r:id="rId3" tooltip="Computer scientist"/>
              </a:rPr>
              <a:t>computer scientist</a:t>
            </a:r>
            <a:r>
              <a:rPr lang="en-IE" dirty="0"/>
              <a:t> </a:t>
            </a:r>
            <a:r>
              <a:rPr lang="en-IE" dirty="0" err="1">
                <a:hlinkClick r:id="rId4" tooltip="Edsger W. Dijkstra"/>
              </a:rPr>
              <a:t>Edsger</a:t>
            </a:r>
            <a:r>
              <a:rPr lang="en-IE" dirty="0">
                <a:hlinkClick r:id="rId4" tooltip="Edsger W. Dijkstra"/>
              </a:rPr>
              <a:t> W. Dijkstra</a:t>
            </a:r>
            <a:r>
              <a:rPr lang="en-IE" dirty="0"/>
              <a:t> in 1956. It is closely related to the shortest path problem. It uses a weighted graph to find the shortest path between two nodes. Starting from node 1 it visits every edge coming out of it and assigns to the next node the cost of getting there, and then it does the same with every other node until it finds the path with the lower cost from node 1 to node N.</a:t>
            </a:r>
          </a:p>
          <a:p>
            <a:pPr marL="0" indent="0">
              <a:buFontTx/>
              <a:buNone/>
            </a:pPr>
            <a:r>
              <a:rPr lang="en-IE" dirty="0"/>
              <a:t>A* Algorithm is a variation of Dijkstra’s Algorithm but it discards every path whose cost is higher to avoid spending resources visiting inviable or longer paths.</a:t>
            </a:r>
          </a:p>
          <a:p>
            <a:endParaRPr lang="en-IE" dirty="0"/>
          </a:p>
        </p:txBody>
      </p:sp>
      <p:sp>
        <p:nvSpPr>
          <p:cNvPr id="4" name="Slide Number Placeholder 3"/>
          <p:cNvSpPr>
            <a:spLocks noGrp="1"/>
          </p:cNvSpPr>
          <p:nvPr>
            <p:ph type="sldNum" sz="quarter" idx="10"/>
          </p:nvPr>
        </p:nvSpPr>
        <p:spPr/>
        <p:txBody>
          <a:bodyPr/>
          <a:lstStyle/>
          <a:p>
            <a:fld id="{F2FA16C5-A4D7-4499-AD65-B02C103C4B17}" type="slidenum">
              <a:rPr lang="en-IE" smtClean="0"/>
              <a:t>6</a:t>
            </a:fld>
            <a:endParaRPr lang="en-IE"/>
          </a:p>
        </p:txBody>
      </p:sp>
    </p:spTree>
    <p:extLst>
      <p:ext uri="{BB962C8B-B14F-4D97-AF65-F5344CB8AC3E}">
        <p14:creationId xmlns:p14="http://schemas.microsoft.com/office/powerpoint/2010/main" val="1098942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Explain how robotics and AI can use potential fields for pathfinding.</a:t>
            </a:r>
          </a:p>
        </p:txBody>
      </p:sp>
      <p:sp>
        <p:nvSpPr>
          <p:cNvPr id="4" name="Slide Number Placeholder 3"/>
          <p:cNvSpPr>
            <a:spLocks noGrp="1"/>
          </p:cNvSpPr>
          <p:nvPr>
            <p:ph type="sldNum" sz="quarter" idx="10"/>
          </p:nvPr>
        </p:nvSpPr>
        <p:spPr/>
        <p:txBody>
          <a:bodyPr/>
          <a:lstStyle/>
          <a:p>
            <a:fld id="{F2FA16C5-A4D7-4499-AD65-B02C103C4B17}" type="slidenum">
              <a:rPr lang="en-IE" smtClean="0"/>
              <a:t>7</a:t>
            </a:fld>
            <a:endParaRPr lang="en-IE"/>
          </a:p>
        </p:txBody>
      </p:sp>
    </p:spTree>
    <p:extLst>
      <p:ext uri="{BB962C8B-B14F-4D97-AF65-F5344CB8AC3E}">
        <p14:creationId xmlns:p14="http://schemas.microsoft.com/office/powerpoint/2010/main" val="4255570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E" dirty="0"/>
              <a:t>http://aigamedev.com/open/tutorials/theta-star-any-angle-paths/</a:t>
            </a:r>
          </a:p>
          <a:p>
            <a:pPr marL="0" indent="0">
              <a:buFontTx/>
              <a:buNone/>
            </a:pPr>
            <a:r>
              <a:rPr lang="en-IE" dirty="0"/>
              <a:t>Talk about how</a:t>
            </a:r>
          </a:p>
        </p:txBody>
      </p:sp>
      <p:sp>
        <p:nvSpPr>
          <p:cNvPr id="4" name="Slide Number Placeholder 3"/>
          <p:cNvSpPr>
            <a:spLocks noGrp="1"/>
          </p:cNvSpPr>
          <p:nvPr>
            <p:ph type="sldNum" sz="quarter" idx="10"/>
          </p:nvPr>
        </p:nvSpPr>
        <p:spPr/>
        <p:txBody>
          <a:bodyPr/>
          <a:lstStyle/>
          <a:p>
            <a:fld id="{F2FA16C5-A4D7-4499-AD65-B02C103C4B17}" type="slidenum">
              <a:rPr lang="en-IE" smtClean="0"/>
              <a:t>8</a:t>
            </a:fld>
            <a:endParaRPr lang="en-IE"/>
          </a:p>
        </p:txBody>
      </p:sp>
    </p:spTree>
    <p:extLst>
      <p:ext uri="{BB962C8B-B14F-4D97-AF65-F5344CB8AC3E}">
        <p14:creationId xmlns:p14="http://schemas.microsoft.com/office/powerpoint/2010/main" val="1920154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 know already how to move, now is time to talk about behaviour more in depth.</a:t>
            </a:r>
          </a:p>
          <a:p>
            <a:r>
              <a:rPr lang="en-IE" dirty="0"/>
              <a:t>It is really necessary to implement machine learning?</a:t>
            </a:r>
          </a:p>
          <a:p>
            <a:endParaRPr lang="en-IE" dirty="0"/>
          </a:p>
          <a:p>
            <a:r>
              <a:rPr lang="en-IE" dirty="0"/>
              <a:t>IA in video games is usually limited to FSM (Finite State Machine), which is a computational model representing one or a finite number of states that transition from one to another base on some external inputs. Using machine learning, not can only let the agent decide what action to take in each case but also we can use it to define a behaviour not dictated solely by inputs.</a:t>
            </a:r>
          </a:p>
        </p:txBody>
      </p:sp>
      <p:sp>
        <p:nvSpPr>
          <p:cNvPr id="4" name="Slide Number Placeholder 3"/>
          <p:cNvSpPr>
            <a:spLocks noGrp="1"/>
          </p:cNvSpPr>
          <p:nvPr>
            <p:ph type="sldNum" sz="quarter" idx="10"/>
          </p:nvPr>
        </p:nvSpPr>
        <p:spPr/>
        <p:txBody>
          <a:bodyPr/>
          <a:lstStyle/>
          <a:p>
            <a:fld id="{F2FA16C5-A4D7-4499-AD65-B02C103C4B17}" type="slidenum">
              <a:rPr lang="en-IE" smtClean="0"/>
              <a:t>9</a:t>
            </a:fld>
            <a:endParaRPr lang="en-IE"/>
          </a:p>
        </p:txBody>
      </p:sp>
    </p:spTree>
    <p:extLst>
      <p:ext uri="{BB962C8B-B14F-4D97-AF65-F5344CB8AC3E}">
        <p14:creationId xmlns:p14="http://schemas.microsoft.com/office/powerpoint/2010/main" val="2715523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90F08F-D52B-48C6-B2BC-F04883AF5FF8}" type="datetimeFigureOut">
              <a:rPr lang="en-IE" smtClean="0"/>
              <a:t>27/11/2017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2440975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0F08F-D52B-48C6-B2BC-F04883AF5FF8}" type="datetimeFigureOut">
              <a:rPr lang="en-IE" smtClean="0"/>
              <a:t>27/11/2017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1694331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0F08F-D52B-48C6-B2BC-F04883AF5FF8}" type="datetimeFigureOut">
              <a:rPr lang="en-IE" smtClean="0"/>
              <a:t>27/11/2017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1312223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90F08F-D52B-48C6-B2BC-F04883AF5FF8}" type="datetimeFigureOut">
              <a:rPr lang="en-IE" smtClean="0"/>
              <a:t>27/11/2017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823994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90F08F-D52B-48C6-B2BC-F04883AF5FF8}" type="datetimeFigureOut">
              <a:rPr lang="en-IE" smtClean="0"/>
              <a:t>27/11/2017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2585070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90F08F-D52B-48C6-B2BC-F04883AF5FF8}" type="datetimeFigureOut">
              <a:rPr lang="en-IE" smtClean="0"/>
              <a:t>27/11/2017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1568525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90F08F-D52B-48C6-B2BC-F04883AF5FF8}" type="datetimeFigureOut">
              <a:rPr lang="en-IE" smtClean="0"/>
              <a:t>27/11/2017</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4283205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90F08F-D52B-48C6-B2BC-F04883AF5FF8}" type="datetimeFigureOut">
              <a:rPr lang="en-IE" smtClean="0"/>
              <a:t>27/11/2017</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312030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90F08F-D52B-48C6-B2BC-F04883AF5FF8}" type="datetimeFigureOut">
              <a:rPr lang="en-IE" smtClean="0"/>
              <a:t>27/11/2017</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4222336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90F08F-D52B-48C6-B2BC-F04883AF5FF8}" type="datetimeFigureOut">
              <a:rPr lang="en-IE" smtClean="0"/>
              <a:t>27/11/2017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1689598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90F08F-D52B-48C6-B2BC-F04883AF5FF8}" type="datetimeFigureOut">
              <a:rPr lang="en-IE" smtClean="0"/>
              <a:t>27/11/2017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1AF785F-2761-4AED-A957-E6E21C2EB6C1}" type="slidenum">
              <a:rPr lang="en-IE" smtClean="0"/>
              <a:t>‹#›</a:t>
            </a:fld>
            <a:endParaRPr lang="en-IE"/>
          </a:p>
        </p:txBody>
      </p:sp>
    </p:spTree>
    <p:extLst>
      <p:ext uri="{BB962C8B-B14F-4D97-AF65-F5344CB8AC3E}">
        <p14:creationId xmlns:p14="http://schemas.microsoft.com/office/powerpoint/2010/main" val="39663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90F08F-D52B-48C6-B2BC-F04883AF5FF8}" type="datetimeFigureOut">
              <a:rPr lang="en-IE" smtClean="0"/>
              <a:t>27/11/2017</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F785F-2761-4AED-A957-E6E21C2EB6C1}" type="slidenum">
              <a:rPr lang="en-IE" smtClean="0"/>
              <a:t>‹#›</a:t>
            </a:fld>
            <a:endParaRPr lang="en-IE"/>
          </a:p>
        </p:txBody>
      </p:sp>
    </p:spTree>
    <p:extLst>
      <p:ext uri="{BB962C8B-B14F-4D97-AF65-F5344CB8AC3E}">
        <p14:creationId xmlns:p14="http://schemas.microsoft.com/office/powerpoint/2010/main" val="1714400751"/>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806AB-8789-4027-8296-FB5381596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400" y="719885"/>
            <a:ext cx="7815880" cy="5899673"/>
          </a:xfrm>
          <a:prstGeom prst="rect">
            <a:avLst/>
          </a:prstGeom>
        </p:spPr>
      </p:pic>
      <p:pic>
        <p:nvPicPr>
          <p:cNvPr id="7" name="Picture 6">
            <a:extLst>
              <a:ext uri="{FF2B5EF4-FFF2-40B4-BE49-F238E27FC236}">
                <a16:creationId xmlns:a16="http://schemas.microsoft.com/office/drawing/2014/main" id="{5DF740C8-523E-4480-95DC-088AA6367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276" y="-131107"/>
            <a:ext cx="9761627" cy="1992180"/>
          </a:xfrm>
          <a:prstGeom prst="rect">
            <a:avLst/>
          </a:prstGeom>
        </p:spPr>
      </p:pic>
      <p:sp>
        <p:nvSpPr>
          <p:cNvPr id="3" name="Subtitle 2">
            <a:extLst>
              <a:ext uri="{FF2B5EF4-FFF2-40B4-BE49-F238E27FC236}">
                <a16:creationId xmlns:a16="http://schemas.microsoft.com/office/drawing/2014/main" id="{A3F42FB4-9C1A-431D-B0FF-1E43AB822C42}"/>
              </a:ext>
            </a:extLst>
          </p:cNvPr>
          <p:cNvSpPr>
            <a:spLocks noGrp="1"/>
          </p:cNvSpPr>
          <p:nvPr>
            <p:ph type="subTitle" idx="1"/>
          </p:nvPr>
        </p:nvSpPr>
        <p:spPr>
          <a:xfrm>
            <a:off x="4783566" y="1676419"/>
            <a:ext cx="2599765" cy="421322"/>
          </a:xfrm>
        </p:spPr>
        <p:txBody>
          <a:bodyPr>
            <a:normAutofit/>
          </a:bodyPr>
          <a:lstStyle/>
          <a:p>
            <a:r>
              <a:rPr lang="en-IE" sz="1600" dirty="0"/>
              <a:t> </a:t>
            </a:r>
            <a:r>
              <a:rPr lang="en-IE" sz="1600" dirty="0">
                <a:latin typeface="OCR A Extended" panose="02010509020102010303" pitchFamily="50" charset="0"/>
              </a:rPr>
              <a:t>by ALBERT RANDO</a:t>
            </a:r>
          </a:p>
        </p:txBody>
      </p:sp>
      <p:sp>
        <p:nvSpPr>
          <p:cNvPr id="10" name="TextBox 9">
            <a:extLst>
              <a:ext uri="{FF2B5EF4-FFF2-40B4-BE49-F238E27FC236}">
                <a16:creationId xmlns:a16="http://schemas.microsoft.com/office/drawing/2014/main" id="{79E3DD7A-0A67-485C-B717-4C550F3E12B3}"/>
              </a:ext>
            </a:extLst>
          </p:cNvPr>
          <p:cNvSpPr txBox="1"/>
          <p:nvPr/>
        </p:nvSpPr>
        <p:spPr>
          <a:xfrm>
            <a:off x="4152450" y="5723068"/>
            <a:ext cx="3861995" cy="523220"/>
          </a:xfrm>
          <a:prstGeom prst="rect">
            <a:avLst/>
          </a:prstGeom>
          <a:noFill/>
        </p:spPr>
        <p:txBody>
          <a:bodyPr wrap="square" rtlCol="0">
            <a:spAutoFit/>
          </a:bodyPr>
          <a:lstStyle/>
          <a:p>
            <a:pPr algn="ctr"/>
            <a:r>
              <a:rPr lang="en-IE" sz="2800" dirty="0">
                <a:latin typeface="Bernard MT Condensed" panose="02050806060905020404" pitchFamily="18" charset="0"/>
              </a:rPr>
              <a:t>PRESS START TO CONTINUE</a:t>
            </a:r>
          </a:p>
        </p:txBody>
      </p:sp>
    </p:spTree>
    <p:extLst>
      <p:ext uri="{BB962C8B-B14F-4D97-AF65-F5344CB8AC3E}">
        <p14:creationId xmlns:p14="http://schemas.microsoft.com/office/powerpoint/2010/main" val="26643692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endCondLst>
                                    <p:cond evt="onNext" delay="0">
                                      <p:tgtEl>
                                        <p:sldTgt/>
                                      </p:tgtEl>
                                    </p:cond>
                                  </p:endCondLst>
                                  <p:childTnLst>
                                    <p:animEffect transition="out" filter="fade">
                                      <p:cBhvr>
                                        <p:cTn id="6" dur="1500" tmFilter="0, 0; .2, .5; .8, .5; 1, 0"/>
                                        <p:tgtEl>
                                          <p:spTgt spid="10"/>
                                        </p:tgtEl>
                                      </p:cBhvr>
                                    </p:animEffect>
                                    <p:animScale>
                                      <p:cBhvr>
                                        <p:cTn id="7" dur="7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5">
            <a:extLst>
              <a:ext uri="{FF2B5EF4-FFF2-40B4-BE49-F238E27FC236}">
                <a16:creationId xmlns:a16="http://schemas.microsoft.com/office/drawing/2014/main" id="{AA85D8C8-E1FC-478D-81C8-F981379BE37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17">
            <a:extLst>
              <a:ext uri="{FF2B5EF4-FFF2-40B4-BE49-F238E27FC236}">
                <a16:creationId xmlns:a16="http://schemas.microsoft.com/office/drawing/2014/main" id="{26D5C3E7-ECD6-4660-A0FF-B4AB199605D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74E6707-6B92-47C5-A0BE-D9D2882D9AC5}"/>
              </a:ext>
            </a:extLst>
          </p:cNvPr>
          <p:cNvPicPr>
            <a:picLocks noChangeAspect="1"/>
          </p:cNvPicPr>
          <p:nvPr/>
        </p:nvPicPr>
        <p:blipFill rotWithShape="1">
          <a:blip r:embed="rId3">
            <a:extLst>
              <a:ext uri="{28A0092B-C50C-407E-A947-70E740481C1C}">
                <a14:useLocalDpi xmlns:a14="http://schemas.microsoft.com/office/drawing/2010/main" val="0"/>
              </a:ext>
            </a:extLst>
          </a:blip>
          <a:srcRect l="16403" r="22511" b="-2"/>
          <a:stretch/>
        </p:blipFill>
        <p:spPr>
          <a:xfrm>
            <a:off x="317635" y="2705099"/>
            <a:ext cx="4160452" cy="3831167"/>
          </a:xfrm>
          <a:prstGeom prst="rect">
            <a:avLst/>
          </a:prstGeom>
        </p:spPr>
      </p:pic>
      <p:pic>
        <p:nvPicPr>
          <p:cNvPr id="7" name="Picture 6">
            <a:extLst>
              <a:ext uri="{FF2B5EF4-FFF2-40B4-BE49-F238E27FC236}">
                <a16:creationId xmlns:a16="http://schemas.microsoft.com/office/drawing/2014/main" id="{F9C5CCE3-F111-4215-8AD8-00DDC76BE1B5}"/>
              </a:ext>
            </a:extLst>
          </p:cNvPr>
          <p:cNvPicPr>
            <a:picLocks noChangeAspect="1"/>
          </p:cNvPicPr>
          <p:nvPr/>
        </p:nvPicPr>
        <p:blipFill rotWithShape="1">
          <a:blip r:embed="rId4">
            <a:extLst>
              <a:ext uri="{28A0092B-C50C-407E-A947-70E740481C1C}">
                <a14:useLocalDpi xmlns:a14="http://schemas.microsoft.com/office/drawing/2010/main" val="0"/>
              </a:ext>
            </a:extLst>
          </a:blip>
          <a:srcRect l="10480" r="2" b="2"/>
          <a:stretch/>
        </p:blipFill>
        <p:spPr>
          <a:xfrm>
            <a:off x="7574805" y="299363"/>
            <a:ext cx="4308687" cy="3008188"/>
          </a:xfrm>
          <a:prstGeom prst="rect">
            <a:avLst/>
          </a:prstGeom>
        </p:spPr>
      </p:pic>
      <p:pic>
        <p:nvPicPr>
          <p:cNvPr id="9" name="Picture 8">
            <a:extLst>
              <a:ext uri="{FF2B5EF4-FFF2-40B4-BE49-F238E27FC236}">
                <a16:creationId xmlns:a16="http://schemas.microsoft.com/office/drawing/2014/main" id="{4CA1FDF5-E0C0-4715-BDCC-670FD50CCCA6}"/>
              </a:ext>
            </a:extLst>
          </p:cNvPr>
          <p:cNvPicPr>
            <a:picLocks noChangeAspect="1"/>
          </p:cNvPicPr>
          <p:nvPr/>
        </p:nvPicPr>
        <p:blipFill rotWithShape="1">
          <a:blip r:embed="rId5">
            <a:extLst>
              <a:ext uri="{28A0092B-C50C-407E-A947-70E740481C1C}">
                <a14:useLocalDpi xmlns:a14="http://schemas.microsoft.com/office/drawing/2010/main" val="0"/>
              </a:ext>
            </a:extLst>
          </a:blip>
          <a:srcRect l="12564" r="50071"/>
          <a:stretch/>
        </p:blipFill>
        <p:spPr>
          <a:xfrm>
            <a:off x="4638675" y="299364"/>
            <a:ext cx="2775313" cy="3008188"/>
          </a:xfrm>
          <a:prstGeom prst="rect">
            <a:avLst/>
          </a:prstGeom>
        </p:spPr>
      </p:pic>
      <p:pic>
        <p:nvPicPr>
          <p:cNvPr id="11" name="Picture 10">
            <a:extLst>
              <a:ext uri="{FF2B5EF4-FFF2-40B4-BE49-F238E27FC236}">
                <a16:creationId xmlns:a16="http://schemas.microsoft.com/office/drawing/2014/main" id="{7BD1E7D5-04F0-4B33-9881-819894D29F66}"/>
              </a:ext>
            </a:extLst>
          </p:cNvPr>
          <p:cNvPicPr>
            <a:picLocks noChangeAspect="1"/>
          </p:cNvPicPr>
          <p:nvPr/>
        </p:nvPicPr>
        <p:blipFill rotWithShape="1">
          <a:blip r:embed="rId6">
            <a:extLst>
              <a:ext uri="{28A0092B-C50C-407E-A947-70E740481C1C}">
                <a14:useLocalDpi xmlns:a14="http://schemas.microsoft.com/office/drawing/2010/main" val="0"/>
              </a:ext>
            </a:extLst>
          </a:blip>
          <a:srcRect t="5032" r="-1" b="-1"/>
          <a:stretch/>
        </p:blipFill>
        <p:spPr>
          <a:xfrm>
            <a:off x="317635" y="321733"/>
            <a:ext cx="4160452" cy="2222497"/>
          </a:xfrm>
          <a:prstGeom prst="rect">
            <a:avLst/>
          </a:prstGeom>
        </p:spPr>
      </p:pic>
      <p:sp>
        <p:nvSpPr>
          <p:cNvPr id="2" name="Title 1">
            <a:extLst>
              <a:ext uri="{FF2B5EF4-FFF2-40B4-BE49-F238E27FC236}">
                <a16:creationId xmlns:a16="http://schemas.microsoft.com/office/drawing/2014/main" id="{BAF1FF2F-4106-4F43-A9A5-41EF18C07A30}"/>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sz="4800"/>
              <a:t>Perfect versus Imperfect Knowledge</a:t>
            </a:r>
          </a:p>
        </p:txBody>
      </p:sp>
      <p:sp>
        <p:nvSpPr>
          <p:cNvPr id="3" name="Content Placeholder 2">
            <a:extLst>
              <a:ext uri="{FF2B5EF4-FFF2-40B4-BE49-F238E27FC236}">
                <a16:creationId xmlns:a16="http://schemas.microsoft.com/office/drawing/2014/main" id="{7AAA88F0-85E5-458F-BC0A-6B841A9D4709}"/>
              </a:ext>
            </a:extLst>
          </p:cNvPr>
          <p:cNvSpPr>
            <a:spLocks noGrp="1"/>
          </p:cNvSpPr>
          <p:nvPr>
            <p:ph idx="1"/>
          </p:nvPr>
        </p:nvSpPr>
        <p:spPr>
          <a:xfrm>
            <a:off x="5021821" y="5550568"/>
            <a:ext cx="6465286" cy="602551"/>
          </a:xfrm>
        </p:spPr>
        <p:txBody>
          <a:bodyPr vert="horz" lIns="91440" tIns="45720" rIns="91440" bIns="45720" rtlCol="0">
            <a:normAutofit/>
          </a:bodyPr>
          <a:lstStyle/>
          <a:p>
            <a:pPr marL="0" indent="0">
              <a:buNone/>
            </a:pPr>
            <a:r>
              <a:rPr lang="en-US" sz="2000">
                <a:solidFill>
                  <a:schemeClr val="accent1"/>
                </a:solidFill>
              </a:rPr>
              <a:t>The notion of Fog of War</a:t>
            </a:r>
          </a:p>
        </p:txBody>
      </p:sp>
    </p:spTree>
    <p:extLst>
      <p:ext uri="{BB962C8B-B14F-4D97-AF65-F5344CB8AC3E}">
        <p14:creationId xmlns:p14="http://schemas.microsoft.com/office/powerpoint/2010/main" val="4257913532"/>
      </p:ext>
    </p:extLst>
  </p:cSld>
  <p:clrMapOvr>
    <a:masterClrMapping/>
  </p:clrMapOvr>
  <p:transition spd="slow">
    <p:plus/>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A845A1-17C2-47E6-8757-A85B8E6CF3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0" name="Down Arrow 7">
            <a:extLst>
              <a:ext uri="{FF2B5EF4-FFF2-40B4-BE49-F238E27FC236}">
                <a16:creationId xmlns:a16="http://schemas.microsoft.com/office/drawing/2014/main" id="{09E7410C-E0A6-4162-B29C-7FA9C5F686A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B9A23-1C94-4E0D-B7C5-C36EE538EEBB}"/>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a:solidFill>
                  <a:schemeClr val="bg1"/>
                </a:solidFill>
              </a:rPr>
              <a:t>Defining Behaviour with AI</a:t>
            </a:r>
          </a:p>
        </p:txBody>
      </p:sp>
    </p:spTree>
    <p:extLst>
      <p:ext uri="{BB962C8B-B14F-4D97-AF65-F5344CB8AC3E}">
        <p14:creationId xmlns:p14="http://schemas.microsoft.com/office/powerpoint/2010/main" val="4188754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70D363-7E89-4449-B0A7-1E9B34C65837}"/>
              </a:ext>
            </a:extLst>
          </p:cNvPr>
          <p:cNvPicPr>
            <a:picLocks noChangeAspect="1"/>
          </p:cNvPicPr>
          <p:nvPr/>
        </p:nvPicPr>
        <p:blipFill rotWithShape="1">
          <a:blip r:embed="rId3">
            <a:extLst>
              <a:ext uri="{28A0092B-C50C-407E-A947-70E740481C1C}">
                <a14:useLocalDpi xmlns:a14="http://schemas.microsoft.com/office/drawing/2010/main" val="0"/>
              </a:ext>
            </a:extLst>
          </a:blip>
          <a:srcRect t="7128" b="8602"/>
          <a:stretch/>
        </p:blipFill>
        <p:spPr>
          <a:xfrm>
            <a:off x="20" y="10"/>
            <a:ext cx="12191980" cy="6857990"/>
          </a:xfrm>
          <a:prstGeom prst="rect">
            <a:avLst/>
          </a:prstGeom>
        </p:spPr>
      </p:pic>
      <p:sp>
        <p:nvSpPr>
          <p:cNvPr id="12" name="Rectangle 9">
            <a:extLst>
              <a:ext uri="{FF2B5EF4-FFF2-40B4-BE49-F238E27FC236}">
                <a16:creationId xmlns:a16="http://schemas.microsoft.com/office/drawing/2014/main" id="{E172F6C6-4870-45D2-9A56-57A50CD1BEB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ACD855-0FEE-4C33-B4CC-FC51E4792602}"/>
              </a:ext>
            </a:extLst>
          </p:cNvPr>
          <p:cNvSpPr>
            <a:spLocks noGrp="1"/>
          </p:cNvSpPr>
          <p:nvPr>
            <p:ph type="title"/>
          </p:nvPr>
        </p:nvSpPr>
        <p:spPr>
          <a:xfrm>
            <a:off x="816366" y="4055729"/>
            <a:ext cx="9902881" cy="1325563"/>
          </a:xfrm>
        </p:spPr>
        <p:txBody>
          <a:bodyPr vert="horz" lIns="91440" tIns="45720" rIns="91440" bIns="45720" rtlCol="0" anchor="ctr">
            <a:normAutofit/>
          </a:bodyPr>
          <a:lstStyle/>
          <a:p>
            <a:pPr>
              <a:lnSpc>
                <a:spcPct val="100000"/>
              </a:lnSpc>
            </a:pPr>
            <a:r>
              <a:rPr lang="en-US" sz="6000" spc="300" dirty="0">
                <a:latin typeface="Berlin Sans FB Demi" panose="020E0802020502020306" pitchFamily="34" charset="0"/>
              </a:rPr>
              <a:t>QUESTIONS</a:t>
            </a:r>
            <a:r>
              <a:rPr lang="en-US" sz="6000" dirty="0">
                <a:latin typeface="Berlin Sans FB Demi" panose="020E0802020502020306" pitchFamily="34" charset="0"/>
              </a:rPr>
              <a:t> ?</a:t>
            </a:r>
          </a:p>
        </p:txBody>
      </p:sp>
    </p:spTree>
    <p:extLst>
      <p:ext uri="{BB962C8B-B14F-4D97-AF65-F5344CB8AC3E}">
        <p14:creationId xmlns:p14="http://schemas.microsoft.com/office/powerpoint/2010/main" val="33543086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622DA-FFD9-437B-A398-5F9B30C1C962}"/>
              </a:ext>
            </a:extLst>
          </p:cNvPr>
          <p:cNvSpPr>
            <a:spLocks noGrp="1"/>
          </p:cNvSpPr>
          <p:nvPr>
            <p:ph type="title"/>
          </p:nvPr>
        </p:nvSpPr>
        <p:spPr>
          <a:xfrm>
            <a:off x="838200" y="365126"/>
            <a:ext cx="10515600" cy="1042440"/>
          </a:xfrm>
        </p:spPr>
        <p:txBody>
          <a:bodyPr>
            <a:normAutofit/>
          </a:bodyPr>
          <a:lstStyle/>
          <a:p>
            <a:pPr algn="ctr"/>
            <a:r>
              <a:rPr lang="en-IE" sz="3600" dirty="0">
                <a:latin typeface="Bernard MT Condensed" panose="02050806060905020404" pitchFamily="18" charset="0"/>
              </a:rPr>
              <a:t>VIDEOGAMES AND AI</a:t>
            </a:r>
          </a:p>
        </p:txBody>
      </p:sp>
      <p:pic>
        <p:nvPicPr>
          <p:cNvPr id="5" name="Picture 4">
            <a:extLst>
              <a:ext uri="{FF2B5EF4-FFF2-40B4-BE49-F238E27FC236}">
                <a16:creationId xmlns:a16="http://schemas.microsoft.com/office/drawing/2014/main" id="{35777137-311F-42F6-902F-E912A53A5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263" y="1760190"/>
            <a:ext cx="4926292" cy="283094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perspectiveHeroicExtremeRightFacing"/>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B5FF8E2-1023-484B-B3C9-1B613FA82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555" y="2711422"/>
            <a:ext cx="5237245" cy="285866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perspectiveHeroicExtremeLeftFacing"/>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22CE372-D378-4829-ABDA-8AE475CF10B8}"/>
              </a:ext>
            </a:extLst>
          </p:cNvPr>
          <p:cNvSpPr txBox="1"/>
          <p:nvPr/>
        </p:nvSpPr>
        <p:spPr>
          <a:xfrm rot="477430">
            <a:off x="7291382" y="5861035"/>
            <a:ext cx="4229165" cy="369332"/>
          </a:xfrm>
          <a:prstGeom prst="rect">
            <a:avLst/>
          </a:prstGeom>
          <a:noFill/>
          <a:scene3d>
            <a:camera prst="perspectiveHeroicExtremeLeftFacing"/>
            <a:lightRig rig="threePt" dir="t"/>
          </a:scene3d>
        </p:spPr>
        <p:txBody>
          <a:bodyPr wrap="square" rtlCol="0">
            <a:spAutoFit/>
          </a:bodyPr>
          <a:lstStyle/>
          <a:p>
            <a:r>
              <a:rPr lang="en-IE" dirty="0"/>
              <a:t>Wolfenstein II: The New Colossus (2017)</a:t>
            </a:r>
          </a:p>
        </p:txBody>
      </p:sp>
      <p:sp>
        <p:nvSpPr>
          <p:cNvPr id="9" name="TextBox 8">
            <a:extLst>
              <a:ext uri="{FF2B5EF4-FFF2-40B4-BE49-F238E27FC236}">
                <a16:creationId xmlns:a16="http://schemas.microsoft.com/office/drawing/2014/main" id="{CD79195A-B1C6-4819-9471-5AE46382ABF5}"/>
              </a:ext>
            </a:extLst>
          </p:cNvPr>
          <p:cNvSpPr txBox="1"/>
          <p:nvPr/>
        </p:nvSpPr>
        <p:spPr>
          <a:xfrm rot="21045044">
            <a:off x="2272485" y="4759096"/>
            <a:ext cx="2119871" cy="369332"/>
          </a:xfrm>
          <a:prstGeom prst="rect">
            <a:avLst/>
          </a:prstGeom>
          <a:noFill/>
          <a:scene3d>
            <a:camera prst="perspectiveHeroicExtremeRightFacing"/>
            <a:lightRig rig="threePt" dir="t"/>
          </a:scene3d>
        </p:spPr>
        <p:txBody>
          <a:bodyPr wrap="square" rtlCol="0">
            <a:spAutoFit/>
          </a:bodyPr>
          <a:lstStyle/>
          <a:p>
            <a:r>
              <a:rPr lang="en-IE" dirty="0"/>
              <a:t>Pong – Atari (1972)</a:t>
            </a:r>
          </a:p>
        </p:txBody>
      </p:sp>
    </p:spTree>
    <p:extLst>
      <p:ext uri="{BB962C8B-B14F-4D97-AF65-F5344CB8AC3E}">
        <p14:creationId xmlns:p14="http://schemas.microsoft.com/office/powerpoint/2010/main" val="191847196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8496-6641-4595-BD46-29045C37F146}"/>
              </a:ext>
            </a:extLst>
          </p:cNvPr>
          <p:cNvSpPr>
            <a:spLocks noGrp="1"/>
          </p:cNvSpPr>
          <p:nvPr>
            <p:ph type="title"/>
          </p:nvPr>
        </p:nvSpPr>
        <p:spPr>
          <a:xfrm>
            <a:off x="833002" y="365125"/>
            <a:ext cx="10520702" cy="1325563"/>
          </a:xfrm>
        </p:spPr>
        <p:txBody>
          <a:bodyPr>
            <a:normAutofit/>
          </a:bodyPr>
          <a:lstStyle/>
          <a:p>
            <a:pPr algn="ctr"/>
            <a:r>
              <a:rPr lang="en-IE" dirty="0"/>
              <a:t>Practical Applications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279319936"/>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a:extLst>
              <a:ext uri="{FF2B5EF4-FFF2-40B4-BE49-F238E27FC236}">
                <a16:creationId xmlns:a16="http://schemas.microsoft.com/office/drawing/2014/main" id="{3830F31C-DE24-4B7E-BCFB-67970BF405DF}"/>
              </a:ext>
            </a:extLst>
          </p:cNvPr>
          <p:cNvCxnSpPr/>
          <p:nvPr/>
        </p:nvCxnSpPr>
        <p:spPr>
          <a:xfrm>
            <a:off x="1075669" y="1355464"/>
            <a:ext cx="1027803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38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FE097D-9190-4491-9359-507DF2DA44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7911" y="481264"/>
            <a:ext cx="2212848" cy="185787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F7EDB97D-3C20-4DB0-96F1-76D0111938C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99147" y="4459986"/>
            <a:ext cx="39319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AD61D6C-BD35-4101-90D0-B0CF7637B1B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351" y="3529187"/>
            <a:ext cx="2212848" cy="28578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D2443404-A6E8-4A3F-AE40-789DA368BF93}"/>
              </a:ext>
            </a:extLst>
          </p:cNvPr>
          <p:cNvGraphicFramePr/>
          <p:nvPr>
            <p:extLst>
              <p:ext uri="{D42A27DB-BD31-4B8C-83A1-F6EECF244321}">
                <p14:modId xmlns:p14="http://schemas.microsoft.com/office/powerpoint/2010/main" val="527362835"/>
              </p:ext>
            </p:extLst>
          </p:nvPr>
        </p:nvGraphicFramePr>
        <p:xfrm>
          <a:off x="394638" y="2503727"/>
          <a:ext cx="4466122" cy="3897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Content Placeholder 4">
            <a:extLst>
              <a:ext uri="{FF2B5EF4-FFF2-40B4-BE49-F238E27FC236}">
                <a16:creationId xmlns:a16="http://schemas.microsoft.com/office/drawing/2014/main" id="{52DA3F99-2F86-4CEA-AA02-11E3F29BE134}"/>
              </a:ext>
            </a:extLst>
          </p:cNvPr>
          <p:cNvPicPr>
            <a:picLocks noChangeAspect="1"/>
          </p:cNvPicPr>
          <p:nvPr/>
        </p:nvPicPr>
        <p:blipFill rotWithShape="1">
          <a:blip r:embed="rId8">
            <a:extLst>
              <a:ext uri="{28A0092B-C50C-407E-A947-70E740481C1C}">
                <a14:useLocalDpi xmlns:a14="http://schemas.microsoft.com/office/drawing/2010/main" val="0"/>
              </a:ext>
            </a:extLst>
          </a:blip>
          <a:stretch/>
        </p:blipFill>
        <p:spPr>
          <a:xfrm>
            <a:off x="5025351" y="750206"/>
            <a:ext cx="2212849" cy="246633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F38DCB6F-6C13-41F0-89B0-0E3058CA665B}"/>
              </a:ext>
            </a:extLst>
          </p:cNvPr>
          <p:cNvSpPr>
            <a:spLocks noGrp="1"/>
          </p:cNvSpPr>
          <p:nvPr>
            <p:ph type="title"/>
          </p:nvPr>
        </p:nvSpPr>
        <p:spPr>
          <a:xfrm>
            <a:off x="7517331" y="481264"/>
            <a:ext cx="4204207" cy="3907856"/>
          </a:xfrm>
        </p:spPr>
        <p:txBody>
          <a:bodyPr vert="horz" lIns="91440" tIns="45720" rIns="91440" bIns="45720" rtlCol="0" anchor="b">
            <a:normAutofit/>
          </a:bodyPr>
          <a:lstStyle/>
          <a:p>
            <a:r>
              <a:rPr lang="en-US" sz="5600"/>
              <a:t>PATHFINDING</a:t>
            </a:r>
          </a:p>
        </p:txBody>
      </p:sp>
    </p:spTree>
    <p:extLst>
      <p:ext uri="{BB962C8B-B14F-4D97-AF65-F5344CB8AC3E}">
        <p14:creationId xmlns:p14="http://schemas.microsoft.com/office/powerpoint/2010/main" val="2841083232"/>
      </p:ext>
    </p:extLst>
  </p:cSld>
  <p:clrMapOvr>
    <a:masterClrMapping/>
  </p:clrMapOvr>
  <p:transition spd="med">
    <p:pull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E69E9C-9896-4080-8952-3017DA3AF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920" y="1751642"/>
            <a:ext cx="3031133" cy="2351477"/>
          </a:xfrm>
          <a:prstGeom prst="snip2DiagRect">
            <a:avLst>
              <a:gd name="adj1" fmla="val 8753"/>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16B6FED7-E548-4EFB-860E-E5BA88A9798B}"/>
              </a:ext>
            </a:extLst>
          </p:cNvPr>
          <p:cNvSpPr>
            <a:spLocks noGrp="1"/>
          </p:cNvSpPr>
          <p:nvPr>
            <p:ph type="title"/>
          </p:nvPr>
        </p:nvSpPr>
        <p:spPr>
          <a:xfrm>
            <a:off x="804046" y="47975"/>
            <a:ext cx="10906008" cy="1115415"/>
          </a:xfrm>
        </p:spPr>
        <p:txBody>
          <a:bodyPr vert="horz" lIns="91440" tIns="45720" rIns="91440" bIns="45720" rtlCol="0" anchor="b">
            <a:normAutofit/>
          </a:bodyPr>
          <a:lstStyle/>
          <a:p>
            <a:pPr algn="ctr"/>
            <a:r>
              <a:rPr lang="en-US" sz="6000" dirty="0"/>
              <a:t>Grids</a:t>
            </a:r>
          </a:p>
        </p:txBody>
      </p:sp>
      <p:pic>
        <p:nvPicPr>
          <p:cNvPr id="7" name="Picture 6">
            <a:extLst>
              <a:ext uri="{FF2B5EF4-FFF2-40B4-BE49-F238E27FC236}">
                <a16:creationId xmlns:a16="http://schemas.microsoft.com/office/drawing/2014/main" id="{AAFAEFBF-6A2D-43AD-9A48-67C9C9FAB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065" y="4289963"/>
            <a:ext cx="2302670" cy="182274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EBA691C-FDF8-4BC2-A759-FF610C5C80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46366" y="1832697"/>
            <a:ext cx="3508421" cy="2189368"/>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D692B373-53FF-4440-96A4-A79EBE1C52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811" y="1832697"/>
            <a:ext cx="3508421" cy="219276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13547AD0-A11F-45C2-88FE-310039B22D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6750" y="4307758"/>
            <a:ext cx="1760702" cy="18049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Content Placeholder 4">
            <a:extLst>
              <a:ext uri="{FF2B5EF4-FFF2-40B4-BE49-F238E27FC236}">
                <a16:creationId xmlns:a16="http://schemas.microsoft.com/office/drawing/2014/main" id="{282BDE21-EEFF-4E33-9A2F-97645C494A7F}"/>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5314277" y="4289963"/>
            <a:ext cx="2286931" cy="1790096"/>
          </a:xfrm>
          <a:prstGeom prst="snip2DiagRect">
            <a:avLst>
              <a:gd name="adj1" fmla="val 6186"/>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997610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CB07C8-79BE-4218-A896-BCC5E1E859F4}"/>
              </a:ext>
            </a:extLst>
          </p:cNvPr>
          <p:cNvSpPr/>
          <p:nvPr/>
        </p:nvSpPr>
        <p:spPr>
          <a:xfrm>
            <a:off x="7782262" y="1925619"/>
            <a:ext cx="3571538" cy="5186007"/>
          </a:xfrm>
          <a:prstGeom prst="rect">
            <a:avLst/>
          </a:prstGeom>
          <a:scene3d>
            <a:camera prst="perspectiveHeroicExtreme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7">
            <a:extLst>
              <a:ext uri="{FF2B5EF4-FFF2-40B4-BE49-F238E27FC236}">
                <a16:creationId xmlns:a16="http://schemas.microsoft.com/office/drawing/2014/main" id="{19358436-6FB1-4F5C-8946-59F99EE74847}"/>
              </a:ext>
            </a:extLst>
          </p:cNvPr>
          <p:cNvSpPr/>
          <p:nvPr/>
        </p:nvSpPr>
        <p:spPr>
          <a:xfrm>
            <a:off x="731520" y="1925619"/>
            <a:ext cx="3725684" cy="4932381"/>
          </a:xfrm>
          <a:prstGeom prst="rect">
            <a:avLst/>
          </a:prstGeom>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749D3918-A0F9-4FDE-850E-6816F25BE8AB}"/>
              </a:ext>
            </a:extLst>
          </p:cNvPr>
          <p:cNvSpPr>
            <a:spLocks noGrp="1"/>
          </p:cNvSpPr>
          <p:nvPr>
            <p:ph type="title"/>
          </p:nvPr>
        </p:nvSpPr>
        <p:spPr/>
        <p:txBody>
          <a:bodyPr/>
          <a:lstStyle/>
          <a:p>
            <a:pPr algn="ctr"/>
            <a:r>
              <a:rPr lang="en-IE" dirty="0"/>
              <a:t>Pathfinding Algorithms</a:t>
            </a:r>
            <a:br>
              <a:rPr lang="en-IE" dirty="0"/>
            </a:br>
            <a:endParaRPr lang="en-IE" dirty="0"/>
          </a:p>
        </p:txBody>
      </p:sp>
      <p:pic>
        <p:nvPicPr>
          <p:cNvPr id="5" name="Content Placeholder 4">
            <a:extLst>
              <a:ext uri="{FF2B5EF4-FFF2-40B4-BE49-F238E27FC236}">
                <a16:creationId xmlns:a16="http://schemas.microsoft.com/office/drawing/2014/main" id="{7B37E52D-7E49-467C-BB78-BF7D8C52BB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52543" y="2484294"/>
            <a:ext cx="3027754" cy="23104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37867EC8-F206-4F90-A4AA-A6C8746AFC07}"/>
              </a:ext>
            </a:extLst>
          </p:cNvPr>
          <p:cNvSpPr txBox="1"/>
          <p:nvPr/>
        </p:nvSpPr>
        <p:spPr>
          <a:xfrm>
            <a:off x="3571818" y="1043234"/>
            <a:ext cx="5048364" cy="646331"/>
          </a:xfrm>
          <a:prstGeom prst="rect">
            <a:avLst/>
          </a:prstGeom>
          <a:noFill/>
        </p:spPr>
        <p:txBody>
          <a:bodyPr wrap="square" rtlCol="0">
            <a:spAutoFit/>
          </a:bodyPr>
          <a:lstStyle/>
          <a:p>
            <a:pPr algn="ctr"/>
            <a:r>
              <a:rPr lang="en-IE" dirty="0">
                <a:solidFill>
                  <a:schemeClr val="tx1">
                    <a:lumMod val="50000"/>
                  </a:schemeClr>
                </a:solidFill>
              </a:rPr>
              <a:t>Dijkstra’s Algorithm and A* Algorithm</a:t>
            </a:r>
          </a:p>
          <a:p>
            <a:endParaRPr lang="en-IE" dirty="0"/>
          </a:p>
        </p:txBody>
      </p:sp>
      <p:pic>
        <p:nvPicPr>
          <p:cNvPr id="9" name="Picture 8">
            <a:extLst>
              <a:ext uri="{FF2B5EF4-FFF2-40B4-BE49-F238E27FC236}">
                <a16:creationId xmlns:a16="http://schemas.microsoft.com/office/drawing/2014/main" id="{84ABB8A5-2B56-439E-938A-DE5F9AF33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223" y="3122803"/>
            <a:ext cx="3002278" cy="21948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Box 9">
            <a:extLst>
              <a:ext uri="{FF2B5EF4-FFF2-40B4-BE49-F238E27FC236}">
                <a16:creationId xmlns:a16="http://schemas.microsoft.com/office/drawing/2014/main" id="{D9E13A17-215D-42C7-9811-E472E8C9144A}"/>
              </a:ext>
            </a:extLst>
          </p:cNvPr>
          <p:cNvSpPr txBox="1"/>
          <p:nvPr/>
        </p:nvSpPr>
        <p:spPr>
          <a:xfrm>
            <a:off x="839728" y="2299628"/>
            <a:ext cx="3619004" cy="369332"/>
          </a:xfrm>
          <a:prstGeom prst="rect">
            <a:avLst/>
          </a:prstGeom>
          <a:effectLst>
            <a:reflection blurRad="6350" stA="50000" endA="300" endPos="550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IE" dirty="0"/>
              <a:t>How does Dijkstra’s Algorithm work?</a:t>
            </a:r>
          </a:p>
        </p:txBody>
      </p:sp>
      <p:sp>
        <p:nvSpPr>
          <p:cNvPr id="11" name="TextBox 10">
            <a:extLst>
              <a:ext uri="{FF2B5EF4-FFF2-40B4-BE49-F238E27FC236}">
                <a16:creationId xmlns:a16="http://schemas.microsoft.com/office/drawing/2014/main" id="{729ED7D3-04C1-4C90-92C5-4AB013DD3E28}"/>
              </a:ext>
            </a:extLst>
          </p:cNvPr>
          <p:cNvSpPr txBox="1"/>
          <p:nvPr/>
        </p:nvSpPr>
        <p:spPr>
          <a:xfrm>
            <a:off x="8252543" y="5050484"/>
            <a:ext cx="3511602" cy="646331"/>
          </a:xfrm>
          <a:prstGeom prst="rect">
            <a:avLst/>
          </a:prstGeom>
          <a:effectLst>
            <a:reflection blurRad="6350" stA="52000" endA="300" endPos="35000" dir="5400000" sy="-100000" algn="bl" rotWithShape="0"/>
          </a:effectLst>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IE" dirty="0"/>
              <a:t>How does Dijkstra’s Algorithm work</a:t>
            </a:r>
          </a:p>
          <a:p>
            <a:r>
              <a:rPr lang="en-IE" dirty="0"/>
              <a:t>In an actual game?</a:t>
            </a:r>
          </a:p>
        </p:txBody>
      </p:sp>
      <p:cxnSp>
        <p:nvCxnSpPr>
          <p:cNvPr id="4" name="Straight Connector 3">
            <a:extLst>
              <a:ext uri="{FF2B5EF4-FFF2-40B4-BE49-F238E27FC236}">
                <a16:creationId xmlns:a16="http://schemas.microsoft.com/office/drawing/2014/main" id="{8C867F4D-B11D-4A92-A6E0-2D2D5311E3B6}"/>
              </a:ext>
            </a:extLst>
          </p:cNvPr>
          <p:cNvCxnSpPr>
            <a:stCxn id="2" idx="1"/>
            <a:endCxn id="2" idx="3"/>
          </p:cNvCxnSpPr>
          <p:nvPr/>
        </p:nvCxnSpPr>
        <p:spPr>
          <a:xfrm>
            <a:off x="838200" y="1027907"/>
            <a:ext cx="105156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0BCF94E-649A-49D2-BAD1-816BCBF0FA14}"/>
              </a:ext>
            </a:extLst>
          </p:cNvPr>
          <p:cNvSpPr/>
          <p:nvPr/>
        </p:nvSpPr>
        <p:spPr>
          <a:xfrm>
            <a:off x="4902418" y="4090133"/>
            <a:ext cx="2434630" cy="1409251"/>
          </a:xfrm>
          <a:prstGeom prst="roundRect">
            <a:avLst/>
          </a:prstGeom>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5" name="TextBox 14">
            <a:extLst>
              <a:ext uri="{FF2B5EF4-FFF2-40B4-BE49-F238E27FC236}">
                <a16:creationId xmlns:a16="http://schemas.microsoft.com/office/drawing/2014/main" id="{64FF1E8B-3265-4EEF-91C0-0F0FE11369A2}"/>
              </a:ext>
            </a:extLst>
          </p:cNvPr>
          <p:cNvSpPr txBox="1"/>
          <p:nvPr/>
        </p:nvSpPr>
        <p:spPr>
          <a:xfrm>
            <a:off x="5024397" y="4410093"/>
            <a:ext cx="2112566" cy="646331"/>
          </a:xfrm>
          <a:prstGeom prst="rect">
            <a:avLst/>
          </a:prstGeom>
          <a:effectLst>
            <a:reflection blurRad="6350" stA="52000" endA="300" endPos="35000" dir="5400000" sy="-100000" algn="bl" rotWithShape="0"/>
            <a:softEdge rad="63500"/>
          </a:effectLst>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IE" dirty="0"/>
              <a:t>And what about the </a:t>
            </a:r>
          </a:p>
          <a:p>
            <a:pPr algn="ctr"/>
            <a:r>
              <a:rPr lang="en-IE" dirty="0"/>
              <a:t>A* Algorithm?</a:t>
            </a:r>
          </a:p>
        </p:txBody>
      </p:sp>
    </p:spTree>
    <p:extLst>
      <p:ext uri="{BB962C8B-B14F-4D97-AF65-F5344CB8AC3E}">
        <p14:creationId xmlns:p14="http://schemas.microsoft.com/office/powerpoint/2010/main" val="4279048335"/>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10" grpId="0" animBg="1"/>
      <p:bldP spid="11"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28EF34-5A96-437B-B2C7-B32D8F9958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9507" y="688811"/>
            <a:ext cx="4195347" cy="350979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09D9FC09-535E-4B3D-BF5C-241B946822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9436" y="688810"/>
            <a:ext cx="4817216" cy="3509793"/>
          </a:xfrm>
          <a:prstGeom prst="snip2DiagRect">
            <a:avLst>
              <a:gd name="adj1" fmla="val 0"/>
              <a:gd name="adj2" fmla="val 0"/>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2" name="Straight Connector 11">
            <a:extLst>
              <a:ext uri="{FF2B5EF4-FFF2-40B4-BE49-F238E27FC236}">
                <a16:creationId xmlns:a16="http://schemas.microsoft.com/office/drawing/2014/main" id="{1BC440D7-A6EF-4164-B28F-87CDDEE9BED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81200" y="5778706"/>
            <a:ext cx="82296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7EC58D8-CCFF-4345-B083-6B50B11B5490}"/>
              </a:ext>
            </a:extLst>
          </p:cNvPr>
          <p:cNvSpPr>
            <a:spLocks noGrp="1"/>
          </p:cNvSpPr>
          <p:nvPr>
            <p:ph type="title"/>
          </p:nvPr>
        </p:nvSpPr>
        <p:spPr>
          <a:xfrm>
            <a:off x="642996" y="4663291"/>
            <a:ext cx="10906008" cy="1115415"/>
          </a:xfrm>
        </p:spPr>
        <p:txBody>
          <a:bodyPr vert="horz" lIns="91440" tIns="45720" rIns="91440" bIns="45720" rtlCol="0" anchor="b">
            <a:normAutofit/>
          </a:bodyPr>
          <a:lstStyle/>
          <a:p>
            <a:pPr algn="ctr"/>
            <a:r>
              <a:rPr lang="en-US" sz="6000" dirty="0"/>
              <a:t>Using Potential Fields</a:t>
            </a:r>
          </a:p>
        </p:txBody>
      </p:sp>
      <p:pic>
        <p:nvPicPr>
          <p:cNvPr id="7" name="Picture 6">
            <a:extLst>
              <a:ext uri="{FF2B5EF4-FFF2-40B4-BE49-F238E27FC236}">
                <a16:creationId xmlns:a16="http://schemas.microsoft.com/office/drawing/2014/main" id="{656FFC11-6520-4BB4-BE64-99B7A3730B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9012" y="3329083"/>
            <a:ext cx="2509065" cy="1739042"/>
          </a:xfrm>
          <a:prstGeom prst="ellipse">
            <a:avLst/>
          </a:prstGeom>
          <a:ln>
            <a:noFill/>
          </a:ln>
          <a:effectLst>
            <a:softEdge rad="112500"/>
          </a:effectLst>
        </p:spPr>
      </p:pic>
    </p:spTree>
    <p:extLst>
      <p:ext uri="{BB962C8B-B14F-4D97-AF65-F5344CB8AC3E}">
        <p14:creationId xmlns:p14="http://schemas.microsoft.com/office/powerpoint/2010/main" val="424469205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6EE31EC-D2E5-4451-8B1F-1DD32793D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6961"/>
            <a:ext cx="12422334" cy="8430802"/>
          </a:xfrm>
          <a:prstGeom prst="rect">
            <a:avLst/>
          </a:prstGeom>
        </p:spPr>
      </p:pic>
      <p:sp>
        <p:nvSpPr>
          <p:cNvPr id="25" name="Freeform 34">
            <a:extLst>
              <a:ext uri="{FF2B5EF4-FFF2-40B4-BE49-F238E27FC236}">
                <a16:creationId xmlns:a16="http://schemas.microsoft.com/office/drawing/2014/main" id="{4B7D4B49-92DE-4801-A088-630287F8E0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716860" y="4682362"/>
            <a:ext cx="4475140" cy="2174680"/>
          </a:xfrm>
          <a:custGeom>
            <a:avLst/>
            <a:gdLst>
              <a:gd name="connsiteX0" fmla="*/ 3468199 w 4475140"/>
              <a:gd name="connsiteY0" fmla="*/ 2174680 h 2174680"/>
              <a:gd name="connsiteX1" fmla="*/ 0 w 4475140"/>
              <a:gd name="connsiteY1" fmla="*/ 2174680 h 2174680"/>
              <a:gd name="connsiteX2" fmla="*/ 0 w 4475140"/>
              <a:gd name="connsiteY2" fmla="*/ 0 h 2174680"/>
              <a:gd name="connsiteX3" fmla="*/ 1074821 w 4475140"/>
              <a:gd name="connsiteY3" fmla="*/ 0 h 2174680"/>
              <a:gd name="connsiteX4" fmla="*/ 1074821 w 4475140"/>
              <a:gd name="connsiteY4" fmla="*/ 478 h 2174680"/>
              <a:gd name="connsiteX5" fmla="*/ 4475140 w 4475140"/>
              <a:gd name="connsiteY5" fmla="*/ 478 h 217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74680">
                <a:moveTo>
                  <a:pt x="3468199" y="2174680"/>
                </a:moveTo>
                <a:lnTo>
                  <a:pt x="0" y="2174680"/>
                </a:lnTo>
                <a:lnTo>
                  <a:pt x="0" y="0"/>
                </a:lnTo>
                <a:lnTo>
                  <a:pt x="1074821" y="0"/>
                </a:lnTo>
                <a:lnTo>
                  <a:pt x="1074821" y="478"/>
                </a:lnTo>
                <a:lnTo>
                  <a:pt x="4475140" y="478"/>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31">
            <a:extLst>
              <a:ext uri="{FF2B5EF4-FFF2-40B4-BE49-F238E27FC236}">
                <a16:creationId xmlns:a16="http://schemas.microsoft.com/office/drawing/2014/main" id="{E36475C3-8058-4727-85FE-C6AC34435E5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75140" cy="2130951"/>
          </a:xfrm>
          <a:custGeom>
            <a:avLst/>
            <a:gdLst>
              <a:gd name="connsiteX0" fmla="*/ 0 w 4475140"/>
              <a:gd name="connsiteY0" fmla="*/ 0 h 2130951"/>
              <a:gd name="connsiteX1" fmla="*/ 1074821 w 4475140"/>
              <a:gd name="connsiteY1" fmla="*/ 0 h 2130951"/>
              <a:gd name="connsiteX2" fmla="*/ 1074821 w 4475140"/>
              <a:gd name="connsiteY2" fmla="*/ 478 h 2130951"/>
              <a:gd name="connsiteX3" fmla="*/ 4475140 w 4475140"/>
              <a:gd name="connsiteY3" fmla="*/ 478 h 2130951"/>
              <a:gd name="connsiteX4" fmla="*/ 3488452 w 4475140"/>
              <a:gd name="connsiteY4" fmla="*/ 2130951 h 2130951"/>
              <a:gd name="connsiteX5" fmla="*/ 0 w 4475140"/>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140" h="2130951">
                <a:moveTo>
                  <a:pt x="0" y="0"/>
                </a:moveTo>
                <a:lnTo>
                  <a:pt x="1074821" y="0"/>
                </a:lnTo>
                <a:lnTo>
                  <a:pt x="1074821" y="478"/>
                </a:lnTo>
                <a:lnTo>
                  <a:pt x="4475140" y="478"/>
                </a:lnTo>
                <a:lnTo>
                  <a:pt x="3488452" y="2130951"/>
                </a:lnTo>
                <a:lnTo>
                  <a:pt x="0" y="21309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Content Placeholder 3">
            <a:extLst>
              <a:ext uri="{FF2B5EF4-FFF2-40B4-BE49-F238E27FC236}">
                <a16:creationId xmlns:a16="http://schemas.microsoft.com/office/drawing/2014/main" id="{5B7B839B-AF85-4303-935A-550CD29AFAE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3799" r="1" b="31865"/>
          <a:stretch/>
        </p:blipFill>
        <p:spPr>
          <a:xfrm>
            <a:off x="3649318" y="10"/>
            <a:ext cx="8542682" cy="2130463"/>
          </a:xfrm>
          <a:custGeom>
            <a:avLst/>
            <a:gdLst>
              <a:gd name="connsiteX0" fmla="*/ 986689 w 8542682"/>
              <a:gd name="connsiteY0" fmla="*/ 0 h 2130473"/>
              <a:gd name="connsiteX1" fmla="*/ 8542682 w 8542682"/>
              <a:gd name="connsiteY1" fmla="*/ 0 h 2130473"/>
              <a:gd name="connsiteX2" fmla="*/ 8542682 w 8542682"/>
              <a:gd name="connsiteY2" fmla="*/ 2130473 h 2130473"/>
              <a:gd name="connsiteX3" fmla="*/ 0 w 8542682"/>
              <a:gd name="connsiteY3" fmla="*/ 2130473 h 2130473"/>
            </a:gdLst>
            <a:ahLst/>
            <a:cxnLst>
              <a:cxn ang="0">
                <a:pos x="connsiteX0" y="connsiteY0"/>
              </a:cxn>
              <a:cxn ang="0">
                <a:pos x="connsiteX1" y="connsiteY1"/>
              </a:cxn>
              <a:cxn ang="0">
                <a:pos x="connsiteX2" y="connsiteY2"/>
              </a:cxn>
              <a:cxn ang="0">
                <a:pos x="connsiteX3" y="connsiteY3"/>
              </a:cxn>
            </a:cxnLst>
            <a:rect l="l" t="t" r="r" b="b"/>
            <a:pathLst>
              <a:path w="8542682" h="2130473">
                <a:moveTo>
                  <a:pt x="986689" y="0"/>
                </a:moveTo>
                <a:lnTo>
                  <a:pt x="8542682" y="0"/>
                </a:lnTo>
                <a:lnTo>
                  <a:pt x="8542682" y="2130473"/>
                </a:lnTo>
                <a:lnTo>
                  <a:pt x="0" y="2130473"/>
                </a:lnTo>
                <a:close/>
              </a:path>
            </a:pathLst>
          </a:custGeom>
        </p:spPr>
      </p:pic>
      <p:sp>
        <p:nvSpPr>
          <p:cNvPr id="2" name="Title 1">
            <a:extLst>
              <a:ext uri="{FF2B5EF4-FFF2-40B4-BE49-F238E27FC236}">
                <a16:creationId xmlns:a16="http://schemas.microsoft.com/office/drawing/2014/main" id="{26083357-86E3-4933-BD41-8309DF37482D}"/>
              </a:ext>
            </a:extLst>
          </p:cNvPr>
          <p:cNvSpPr>
            <a:spLocks noGrp="1"/>
          </p:cNvSpPr>
          <p:nvPr>
            <p:ph type="title"/>
          </p:nvPr>
        </p:nvSpPr>
        <p:spPr>
          <a:xfrm>
            <a:off x="8441167" y="5202801"/>
            <a:ext cx="3600226" cy="1355750"/>
          </a:xfrm>
        </p:spPr>
        <p:txBody>
          <a:bodyPr vert="horz" lIns="91440" tIns="45720" rIns="91440" bIns="45720" rtlCol="0" anchor="ctr">
            <a:normAutofit fontScale="90000"/>
          </a:bodyPr>
          <a:lstStyle/>
          <a:p>
            <a:pPr algn="ctr"/>
            <a:r>
              <a:rPr lang="en-US" sz="5400" dirty="0"/>
              <a:t>Aesthetics in Pathfinding</a:t>
            </a:r>
          </a:p>
        </p:txBody>
      </p:sp>
    </p:spTree>
    <p:extLst>
      <p:ext uri="{BB962C8B-B14F-4D97-AF65-F5344CB8AC3E}">
        <p14:creationId xmlns:p14="http://schemas.microsoft.com/office/powerpoint/2010/main" val="213967980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F9C3A7-DA29-4AFB-8987-6399888072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335" y="-95714"/>
            <a:ext cx="12414325" cy="7066669"/>
          </a:xfrm>
          <a:prstGeom prst="rect">
            <a:avLst/>
          </a:prstGeom>
        </p:spPr>
      </p:pic>
      <p:sp>
        <p:nvSpPr>
          <p:cNvPr id="10" name="Flowchart: Document 9">
            <a:extLst>
              <a:ext uri="{FF2B5EF4-FFF2-40B4-BE49-F238E27FC236}">
                <a16:creationId xmlns:a16="http://schemas.microsoft.com/office/drawing/2014/main" id="{DC2093B8-434D-4647-B88F-585772BEFB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E2C2A0-079A-4128-9494-9393FE312BD5}"/>
              </a:ext>
            </a:extLst>
          </p:cNvPr>
          <p:cNvSpPr>
            <a:spLocks noGrp="1"/>
          </p:cNvSpPr>
          <p:nvPr>
            <p:ph type="title"/>
          </p:nvPr>
        </p:nvSpPr>
        <p:spPr>
          <a:xfrm>
            <a:off x="924128" y="365125"/>
            <a:ext cx="2507561" cy="2232160"/>
          </a:xfrm>
        </p:spPr>
        <p:txBody>
          <a:bodyPr vert="horz" lIns="91440" tIns="45720" rIns="91440" bIns="45720" rtlCol="0" anchor="ctr">
            <a:normAutofit/>
          </a:bodyPr>
          <a:lstStyle/>
          <a:p>
            <a:r>
              <a:rPr lang="en-US" sz="4000" dirty="0">
                <a:solidFill>
                  <a:srgbClr val="FFFFFF"/>
                </a:solidFill>
              </a:rPr>
              <a:t>MACHINE LEARNING</a:t>
            </a:r>
          </a:p>
        </p:txBody>
      </p:sp>
    </p:spTree>
    <p:extLst>
      <p:ext uri="{BB962C8B-B14F-4D97-AF65-F5344CB8AC3E}">
        <p14:creationId xmlns:p14="http://schemas.microsoft.com/office/powerpoint/2010/main" val="357273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1288</TotalTime>
  <Words>974</Words>
  <Application>Microsoft Office PowerPoint</Application>
  <PresentationFormat>Widescreen</PresentationFormat>
  <Paragraphs>70</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Berlin Sans FB Demi</vt:lpstr>
      <vt:lpstr>Bernard MT Condensed</vt:lpstr>
      <vt:lpstr>Calibri</vt:lpstr>
      <vt:lpstr>Calibri Light</vt:lpstr>
      <vt:lpstr>OCR A Extended</vt:lpstr>
      <vt:lpstr>Office Theme</vt:lpstr>
      <vt:lpstr>PowerPoint Presentation</vt:lpstr>
      <vt:lpstr>VIDEOGAMES AND AI</vt:lpstr>
      <vt:lpstr>Practical Applications</vt:lpstr>
      <vt:lpstr>PATHFINDING</vt:lpstr>
      <vt:lpstr>Grids</vt:lpstr>
      <vt:lpstr>Pathfinding Algorithms </vt:lpstr>
      <vt:lpstr>Using Potential Fields</vt:lpstr>
      <vt:lpstr>Aesthetics in Pathfinding</vt:lpstr>
      <vt:lpstr>MACHINE LEARNING</vt:lpstr>
      <vt:lpstr>Perfect versus Imperfect Knowledge</vt:lpstr>
      <vt:lpstr>Defining Behaviour with AI</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VIDEO GAMES</dc:title>
  <dc:creator>ALBERT RANDO - Student</dc:creator>
  <cp:lastModifiedBy>ALBERT RANDO - Student</cp:lastModifiedBy>
  <cp:revision>48</cp:revision>
  <dcterms:created xsi:type="dcterms:W3CDTF">2017-11-25T15:44:37Z</dcterms:created>
  <dcterms:modified xsi:type="dcterms:W3CDTF">2017-11-27T19:37:43Z</dcterms:modified>
</cp:coreProperties>
</file>